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9"/>
  </p:notesMasterIdLst>
  <p:handoutMasterIdLst>
    <p:handoutMasterId r:id="rId70"/>
  </p:handoutMasterIdLst>
  <p:sldIdLst>
    <p:sldId id="257" r:id="rId2"/>
    <p:sldId id="260" r:id="rId3"/>
    <p:sldId id="344" r:id="rId4"/>
    <p:sldId id="345" r:id="rId5"/>
    <p:sldId id="346" r:id="rId6"/>
    <p:sldId id="347" r:id="rId7"/>
    <p:sldId id="270" r:id="rId8"/>
    <p:sldId id="271" r:id="rId9"/>
    <p:sldId id="279" r:id="rId10"/>
    <p:sldId id="272" r:id="rId11"/>
    <p:sldId id="273" r:id="rId12"/>
    <p:sldId id="276" r:id="rId13"/>
    <p:sldId id="274" r:id="rId14"/>
    <p:sldId id="275" r:id="rId15"/>
    <p:sldId id="280" r:id="rId16"/>
    <p:sldId id="262" r:id="rId17"/>
    <p:sldId id="263" r:id="rId18"/>
    <p:sldId id="265" r:id="rId19"/>
    <p:sldId id="266" r:id="rId20"/>
    <p:sldId id="348" r:id="rId21"/>
    <p:sldId id="267" r:id="rId22"/>
    <p:sldId id="269" r:id="rId23"/>
    <p:sldId id="278" r:id="rId24"/>
    <p:sldId id="277" r:id="rId25"/>
    <p:sldId id="281" r:id="rId26"/>
    <p:sldId id="282" r:id="rId27"/>
    <p:sldId id="283" r:id="rId28"/>
    <p:sldId id="285" r:id="rId29"/>
    <p:sldId id="286" r:id="rId30"/>
    <p:sldId id="284" r:id="rId31"/>
    <p:sldId id="339" r:id="rId32"/>
    <p:sldId id="293" r:id="rId33"/>
    <p:sldId id="289" r:id="rId34"/>
    <p:sldId id="292" r:id="rId35"/>
    <p:sldId id="294" r:id="rId36"/>
    <p:sldId id="295" r:id="rId37"/>
    <p:sldId id="297" r:id="rId38"/>
    <p:sldId id="300" r:id="rId39"/>
    <p:sldId id="298" r:id="rId40"/>
    <p:sldId id="299" r:id="rId41"/>
    <p:sldId id="318" r:id="rId42"/>
    <p:sldId id="319" r:id="rId43"/>
    <p:sldId id="301" r:id="rId44"/>
    <p:sldId id="302" r:id="rId45"/>
    <p:sldId id="306" r:id="rId46"/>
    <p:sldId id="309" r:id="rId47"/>
    <p:sldId id="303" r:id="rId48"/>
    <p:sldId id="307" r:id="rId49"/>
    <p:sldId id="305" r:id="rId50"/>
    <p:sldId id="291" r:id="rId51"/>
    <p:sldId id="310" r:id="rId52"/>
    <p:sldId id="311" r:id="rId53"/>
    <p:sldId id="312" r:id="rId54"/>
    <p:sldId id="349" r:id="rId55"/>
    <p:sldId id="313" r:id="rId56"/>
    <p:sldId id="314" r:id="rId57"/>
    <p:sldId id="320" r:id="rId58"/>
    <p:sldId id="288" r:id="rId59"/>
    <p:sldId id="287" r:id="rId60"/>
    <p:sldId id="315" r:id="rId61"/>
    <p:sldId id="316" r:id="rId62"/>
    <p:sldId id="321" r:id="rId63"/>
    <p:sldId id="322" r:id="rId64"/>
    <p:sldId id="323" r:id="rId65"/>
    <p:sldId id="340" r:id="rId66"/>
    <p:sldId id="324" r:id="rId67"/>
    <p:sldId id="341" r:id="rId6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30A0"/>
    <a:srgbClr val="317CBC"/>
    <a:srgbClr val="C7495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21" autoAdjust="0"/>
    <p:restoredTop sz="94660"/>
  </p:normalViewPr>
  <p:slideViewPr>
    <p:cSldViewPr snapToGrid="0">
      <p:cViewPr varScale="1">
        <p:scale>
          <a:sx n="102" d="100"/>
          <a:sy n="102" d="100"/>
        </p:scale>
        <p:origin x="150" y="1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06A5917-0A6E-93D8-D7C3-BFBEBA62895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8A66AD6E-8FA6-03D9-C42A-8986117DAC7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ECCFD55-C9B5-4DF0-BDD3-ECE5B4D295F0}" type="datetimeFigureOut">
              <a:rPr lang="en-US" smtClean="0"/>
              <a:t>11/14/2025</a:t>
            </a:fld>
            <a:endParaRPr lang="en-US"/>
          </a:p>
        </p:txBody>
      </p:sp>
      <p:sp>
        <p:nvSpPr>
          <p:cNvPr id="4" name="Footer Placeholder 3">
            <a:extLst>
              <a:ext uri="{FF2B5EF4-FFF2-40B4-BE49-F238E27FC236}">
                <a16:creationId xmlns:a16="http://schemas.microsoft.com/office/drawing/2014/main" id="{93F9E569-6D64-5ED2-284B-F26C8AA8C9A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D73739C1-4A53-41DC-CD30-77EF67EE2E0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8DF2A35-5741-48E3-9952-6D90363EABCA}" type="slidenum">
              <a:rPr lang="en-US" smtClean="0"/>
              <a:t>‹#›</a:t>
            </a:fld>
            <a:endParaRPr lang="en-US"/>
          </a:p>
        </p:txBody>
      </p:sp>
    </p:spTree>
    <p:extLst>
      <p:ext uri="{BB962C8B-B14F-4D97-AF65-F5344CB8AC3E}">
        <p14:creationId xmlns:p14="http://schemas.microsoft.com/office/powerpoint/2010/main" val="70572926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3141CD-E831-434D-8357-85BE30A46317}" type="datetimeFigureOut">
              <a:rPr lang="en-US" smtClean="0"/>
              <a:t>11/14/2025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43325C-28A9-47E6-B5D9-750DC98C0C8A}" type="slidenum">
              <a:rPr lang="en-US" smtClean="0"/>
              <a:t>‹#›</a:t>
            </a:fld>
            <a:endParaRPr lang="en-US"/>
          </a:p>
        </p:txBody>
      </p:sp>
    </p:spTree>
    <p:extLst>
      <p:ext uri="{BB962C8B-B14F-4D97-AF65-F5344CB8AC3E}">
        <p14:creationId xmlns:p14="http://schemas.microsoft.com/office/powerpoint/2010/main" val="240796531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89FCB3C-19A4-464D-9F89-62BF8C8A6288}" type="slidenum">
              <a:rPr lang="en-US" smtClean="0"/>
              <a:t>4</a:t>
            </a:fld>
            <a:endParaRPr lang="en-US"/>
          </a:p>
        </p:txBody>
      </p:sp>
    </p:spTree>
    <p:extLst>
      <p:ext uri="{BB962C8B-B14F-4D97-AF65-F5344CB8AC3E}">
        <p14:creationId xmlns:p14="http://schemas.microsoft.com/office/powerpoint/2010/main" val="734520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89FCB3C-19A4-464D-9F89-62BF8C8A6288}" type="slidenum">
              <a:rPr lang="en-US" smtClean="0"/>
              <a:t>5</a:t>
            </a:fld>
            <a:endParaRPr lang="en-US"/>
          </a:p>
        </p:txBody>
      </p:sp>
    </p:spTree>
    <p:extLst>
      <p:ext uri="{BB962C8B-B14F-4D97-AF65-F5344CB8AC3E}">
        <p14:creationId xmlns:p14="http://schemas.microsoft.com/office/powerpoint/2010/main" val="7345209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Option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61959-B142-23CE-2E7C-3004A176A586}"/>
              </a:ext>
            </a:extLst>
          </p:cNvPr>
          <p:cNvSpPr>
            <a:spLocks noGrp="1"/>
          </p:cNvSpPr>
          <p:nvPr>
            <p:ph type="title"/>
          </p:nvPr>
        </p:nvSpPr>
        <p:spPr>
          <a:xfrm>
            <a:off x="838199" y="1852180"/>
            <a:ext cx="4792133" cy="1325563"/>
          </a:xfrm>
        </p:spPr>
        <p:txBody>
          <a:bodyPr>
            <a:noAutofit/>
          </a:bodyPr>
          <a:lstStyle>
            <a:lvl1pPr>
              <a:defRPr sz="6000"/>
            </a:lvl1pPr>
          </a:lstStyle>
          <a:p>
            <a:r>
              <a:rPr lang="en-US" dirty="0"/>
              <a:t>Click to edit Master title style</a:t>
            </a:r>
          </a:p>
        </p:txBody>
      </p:sp>
      <p:sp>
        <p:nvSpPr>
          <p:cNvPr id="3" name="Subtitle 2">
            <a:extLst>
              <a:ext uri="{FF2B5EF4-FFF2-40B4-BE49-F238E27FC236}">
                <a16:creationId xmlns:a16="http://schemas.microsoft.com/office/drawing/2014/main" id="{C473AC39-13D1-6075-764D-0DA36E684E55}"/>
              </a:ext>
            </a:extLst>
          </p:cNvPr>
          <p:cNvSpPr>
            <a:spLocks noGrp="1"/>
          </p:cNvSpPr>
          <p:nvPr>
            <p:ph type="subTitle" idx="1"/>
          </p:nvPr>
        </p:nvSpPr>
        <p:spPr>
          <a:xfrm>
            <a:off x="838199" y="3894666"/>
            <a:ext cx="4792133"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01738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Op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F65987-937D-89DE-6D3D-440876CF1775}"/>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a:extLst>
              <a:ext uri="{FF2B5EF4-FFF2-40B4-BE49-F238E27FC236}">
                <a16:creationId xmlns:a16="http://schemas.microsoft.com/office/drawing/2014/main" id="{733CF3DD-C49A-F038-0699-ADAED19CBD4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873162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58CC01-43B9-DB57-8C92-9F6494100C4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917A9E1-17A3-A9C7-43E1-70F10BDC310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96341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1E4206-45A5-71EF-43BE-281A6AB3362C}"/>
              </a:ext>
            </a:extLst>
          </p:cNvPr>
          <p:cNvSpPr>
            <a:spLocks noGrp="1"/>
          </p:cNvSpPr>
          <p:nvPr>
            <p:ph type="title"/>
          </p:nvPr>
        </p:nvSpPr>
        <p:spPr>
          <a:xfrm>
            <a:off x="838200" y="1027906"/>
            <a:ext cx="10515600" cy="920967"/>
          </a:xfrm>
        </p:spPr>
        <p:txBody>
          <a:bodyPr/>
          <a:lstStyle/>
          <a:p>
            <a:r>
              <a:rPr lang="en-US"/>
              <a:t>Click to edit Master title style</a:t>
            </a:r>
          </a:p>
        </p:txBody>
      </p:sp>
      <p:sp>
        <p:nvSpPr>
          <p:cNvPr id="4" name="Content Placeholder 3">
            <a:extLst>
              <a:ext uri="{FF2B5EF4-FFF2-40B4-BE49-F238E27FC236}">
                <a16:creationId xmlns:a16="http://schemas.microsoft.com/office/drawing/2014/main" id="{04761507-FD0D-A072-0ECE-570E90CABA07}"/>
              </a:ext>
            </a:extLst>
          </p:cNvPr>
          <p:cNvSpPr>
            <a:spLocks noGrp="1"/>
          </p:cNvSpPr>
          <p:nvPr>
            <p:ph sz="half" idx="2"/>
          </p:nvPr>
        </p:nvSpPr>
        <p:spPr>
          <a:xfrm>
            <a:off x="839788" y="2124364"/>
            <a:ext cx="5157787" cy="34175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a:extLst>
              <a:ext uri="{FF2B5EF4-FFF2-40B4-BE49-F238E27FC236}">
                <a16:creationId xmlns:a16="http://schemas.microsoft.com/office/drawing/2014/main" id="{7F43BFE5-6482-21C3-B418-95DBEA428377}"/>
              </a:ext>
            </a:extLst>
          </p:cNvPr>
          <p:cNvSpPr>
            <a:spLocks noGrp="1"/>
          </p:cNvSpPr>
          <p:nvPr>
            <p:ph sz="quarter" idx="4"/>
          </p:nvPr>
        </p:nvSpPr>
        <p:spPr>
          <a:xfrm>
            <a:off x="6172200" y="2124364"/>
            <a:ext cx="5183188" cy="34175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878095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5F0020-F227-1BE0-CB87-5C623DB5CEC2}"/>
              </a:ext>
            </a:extLst>
          </p:cNvPr>
          <p:cNvSpPr>
            <a:spLocks noGrp="1"/>
          </p:cNvSpPr>
          <p:nvPr>
            <p:ph type="title"/>
          </p:nvPr>
        </p:nvSpPr>
        <p:spPr>
          <a:xfrm>
            <a:off x="838200" y="1228724"/>
            <a:ext cx="8895339" cy="573088"/>
          </a:xfrm>
        </p:spPr>
        <p:txBody>
          <a:bodyPr anchor="b">
            <a:noAutofit/>
          </a:bodyPr>
          <a:lstStyle>
            <a:lvl1pPr>
              <a:defRPr sz="44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D01AD409-8075-11B9-486A-CE90187AD43F}"/>
              </a:ext>
            </a:extLst>
          </p:cNvPr>
          <p:cNvSpPr>
            <a:spLocks noGrp="1"/>
          </p:cNvSpPr>
          <p:nvPr>
            <p:ph idx="1"/>
          </p:nvPr>
        </p:nvSpPr>
        <p:spPr>
          <a:xfrm>
            <a:off x="5180012" y="2049463"/>
            <a:ext cx="6172200" cy="3488696"/>
          </a:xfrm>
        </p:spPr>
        <p:txBody>
          <a:bodyPr/>
          <a:lstStyle>
            <a:lvl1pPr>
              <a:defRPr sz="2400">
                <a:solidFill>
                  <a:schemeClr val="tx1"/>
                </a:solidFill>
              </a:defRPr>
            </a:lvl1pPr>
            <a:lvl2pPr>
              <a:defRPr sz="2000"/>
            </a:lvl2pPr>
            <a:lvl3pPr>
              <a:defRPr sz="18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8" name="Picture Placeholder 2">
            <a:extLst>
              <a:ext uri="{FF2B5EF4-FFF2-40B4-BE49-F238E27FC236}">
                <a16:creationId xmlns:a16="http://schemas.microsoft.com/office/drawing/2014/main" id="{6463141C-C720-9BE5-7276-35D5CF0C1891}"/>
              </a:ext>
            </a:extLst>
          </p:cNvPr>
          <p:cNvSpPr>
            <a:spLocks noGrp="1"/>
          </p:cNvSpPr>
          <p:nvPr>
            <p:ph type="pic" idx="13"/>
          </p:nvPr>
        </p:nvSpPr>
        <p:spPr>
          <a:xfrm>
            <a:off x="838200" y="2049463"/>
            <a:ext cx="4114800" cy="348869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25735187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4D27B15-1BCE-6ADB-BE32-8043621DC0A9}"/>
              </a:ext>
            </a:extLst>
          </p:cNvPr>
          <p:cNvSpPr>
            <a:spLocks noGrp="1"/>
          </p:cNvSpPr>
          <p:nvPr>
            <p:ph type="pic" idx="1"/>
          </p:nvPr>
        </p:nvSpPr>
        <p:spPr>
          <a:xfrm>
            <a:off x="5096924" y="2057399"/>
            <a:ext cx="6172200" cy="343762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74C71C19-ED26-6A87-1612-957CAFAAF42A}"/>
              </a:ext>
            </a:extLst>
          </p:cNvPr>
          <p:cNvSpPr>
            <a:spLocks noGrp="1"/>
          </p:cNvSpPr>
          <p:nvPr>
            <p:ph type="body" sz="half" idx="2"/>
          </p:nvPr>
        </p:nvSpPr>
        <p:spPr>
          <a:xfrm>
            <a:off x="839788" y="2057400"/>
            <a:ext cx="3932237" cy="3437626"/>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Title 1">
            <a:extLst>
              <a:ext uri="{FF2B5EF4-FFF2-40B4-BE49-F238E27FC236}">
                <a16:creationId xmlns:a16="http://schemas.microsoft.com/office/drawing/2014/main" id="{749DF5E3-2AB0-3291-83B0-62590E0ACCB6}"/>
              </a:ext>
            </a:extLst>
          </p:cNvPr>
          <p:cNvSpPr>
            <a:spLocks noGrp="1"/>
          </p:cNvSpPr>
          <p:nvPr>
            <p:ph type="title"/>
          </p:nvPr>
        </p:nvSpPr>
        <p:spPr>
          <a:xfrm>
            <a:off x="838200" y="1228724"/>
            <a:ext cx="8895339" cy="573088"/>
          </a:xfrm>
        </p:spPr>
        <p:txBody>
          <a:bodyPr anchor="b">
            <a:noAutofit/>
          </a:bodyPr>
          <a:lstStyle>
            <a:lvl1pPr>
              <a:defRPr sz="4400"/>
            </a:lvl1pPr>
          </a:lstStyle>
          <a:p>
            <a:r>
              <a:rPr lang="en-US"/>
              <a:t>Click to edit Master title style</a:t>
            </a:r>
            <a:endParaRPr lang="en-US" dirty="0"/>
          </a:p>
        </p:txBody>
      </p:sp>
    </p:spTree>
    <p:extLst>
      <p:ext uri="{BB962C8B-B14F-4D97-AF65-F5344CB8AC3E}">
        <p14:creationId xmlns:p14="http://schemas.microsoft.com/office/powerpoint/2010/main" val="3765793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r>
              <a:rPr lang="en-US" dirty="0"/>
              <a:t>   </a:t>
            </a:r>
          </a:p>
        </p:txBody>
      </p:sp>
    </p:spTree>
    <p:extLst>
      <p:ext uri="{BB962C8B-B14F-4D97-AF65-F5344CB8AC3E}">
        <p14:creationId xmlns:p14="http://schemas.microsoft.com/office/powerpoint/2010/main" val="4061915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r>
              <a:rPr lang="en-US" dirty="0"/>
              <a:t>  </a:t>
            </a:r>
          </a:p>
        </p:txBody>
      </p:sp>
    </p:spTree>
    <p:extLst>
      <p:ext uri="{BB962C8B-B14F-4D97-AF65-F5344CB8AC3E}">
        <p14:creationId xmlns:p14="http://schemas.microsoft.com/office/powerpoint/2010/main" val="3773409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2156D58-5E61-A176-6AB7-A753BF6C1B9E}"/>
              </a:ext>
            </a:extLst>
          </p:cNvPr>
          <p:cNvSpPr>
            <a:spLocks noGrp="1"/>
          </p:cNvSpPr>
          <p:nvPr>
            <p:ph type="title"/>
          </p:nvPr>
        </p:nvSpPr>
        <p:spPr>
          <a:xfrm>
            <a:off x="838200" y="1039380"/>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1BADAA1-FF7B-9A13-719F-DF208689EF14}"/>
              </a:ext>
            </a:extLst>
          </p:cNvPr>
          <p:cNvSpPr>
            <a:spLocks noGrp="1"/>
          </p:cNvSpPr>
          <p:nvPr>
            <p:ph type="body" idx="1"/>
          </p:nvPr>
        </p:nvSpPr>
        <p:spPr>
          <a:xfrm>
            <a:off x="838200" y="2567709"/>
            <a:ext cx="10515600" cy="295563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9457539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3" r:id="rId4"/>
    <p:sldLayoutId id="2147483656" r:id="rId5"/>
    <p:sldLayoutId id="2147483657" r:id="rId6"/>
    <p:sldLayoutId id="2147483659" r:id="rId7"/>
    <p:sldLayoutId id="2147483660" r:id="rId8"/>
  </p:sldLayoutIdLst>
  <p:hf sldNum="0" hdr="0" ftr="0" dt="0"/>
  <p:txStyles>
    <p:titleStyle>
      <a:lvl1pPr algn="l" defTabSz="914400" rtl="0" eaLnBrk="1" latinLnBrk="0" hangingPunct="1">
        <a:lnSpc>
          <a:spcPct val="90000"/>
        </a:lnSpc>
        <a:spcBef>
          <a:spcPct val="0"/>
        </a:spcBef>
        <a:buNone/>
        <a:defRPr sz="4400" b="1" kern="1200">
          <a:solidFill>
            <a:srgbClr val="317CBC"/>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1" kern="1200">
          <a:solidFill>
            <a:srgbClr val="C749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routbort.org/igv/tutorial.zip" TargetMode="External"/><Relationship Id="rId2" Type="http://schemas.openxmlformats.org/officeDocument/2006/relationships/hyperlink" Target="https://igv.org/doc/desktop/#DownloadPage/" TargetMode="Externa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igv.org/doc/desktop/#DownloadPage/"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hyperlink" Target="https://groups.google.com/forum/#!forum/igv-help"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routbort.org/igv/tutorial.zip" TargetMode="External"/><Relationship Id="rId2" Type="http://schemas.openxmlformats.org/officeDocument/2006/relationships/hyperlink" Target="http://routbort.org/igv" TargetMode="Externa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routbort.org/" TargetMode="External"/><Relationship Id="rId2" Type="http://schemas.openxmlformats.org/officeDocument/2006/relationships/hyperlink" Target="http://routbort.org/igv/igv-message.jnlp" TargetMode="Externa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4646DC52-DCAA-7525-F4AE-CF7CBC5E8A2F}"/>
              </a:ext>
            </a:extLst>
          </p:cNvPr>
          <p:cNvSpPr>
            <a:spLocks noGrp="1"/>
          </p:cNvSpPr>
          <p:nvPr>
            <p:ph type="title"/>
          </p:nvPr>
        </p:nvSpPr>
        <p:spPr>
          <a:xfrm>
            <a:off x="317242" y="273202"/>
            <a:ext cx="11710371" cy="1453947"/>
          </a:xfrm>
        </p:spPr>
        <p:txBody>
          <a:bodyPr>
            <a:normAutofit/>
          </a:bodyPr>
          <a:lstStyle/>
          <a:p>
            <a:pPr algn="ctr"/>
            <a:r>
              <a:rPr lang="en-US" sz="3600" b="0" i="0" dirty="0">
                <a:solidFill>
                  <a:schemeClr val="tx1"/>
                </a:solidFill>
                <a:effectLst/>
                <a:latin typeface="OpenSansSemiBold"/>
              </a:rPr>
              <a:t>Hand-on Workshop:</a:t>
            </a:r>
            <a:br>
              <a:rPr lang="en-US" sz="3600" b="0" i="0" dirty="0">
                <a:solidFill>
                  <a:schemeClr val="tx1"/>
                </a:solidFill>
                <a:effectLst/>
                <a:latin typeface="OpenSansSemiBold"/>
              </a:rPr>
            </a:br>
            <a:r>
              <a:rPr lang="en-US" sz="3600" b="0" i="0" dirty="0">
                <a:solidFill>
                  <a:schemeClr val="tx1"/>
                </a:solidFill>
                <a:effectLst/>
                <a:latin typeface="OpenSansSemiBold"/>
              </a:rPr>
              <a:t>Visualizing NGS Data and Genomic Alterations using IGV</a:t>
            </a:r>
            <a:endParaRPr lang="en-US" sz="3600" dirty="0"/>
          </a:p>
        </p:txBody>
      </p:sp>
      <p:sp>
        <p:nvSpPr>
          <p:cNvPr id="6" name="Slide Number Placeholder 3">
            <a:extLst>
              <a:ext uri="{FF2B5EF4-FFF2-40B4-BE49-F238E27FC236}">
                <a16:creationId xmlns:a16="http://schemas.microsoft.com/office/drawing/2014/main" id="{1F26C073-9849-2FC7-3800-44BC6F4B05D4}"/>
              </a:ext>
            </a:extLst>
          </p:cNvPr>
          <p:cNvSpPr txBox="1">
            <a:spLocks/>
          </p:cNvSpPr>
          <p:nvPr/>
        </p:nvSpPr>
        <p:spPr>
          <a:xfrm>
            <a:off x="11401426" y="6251802"/>
            <a:ext cx="838200" cy="377598"/>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986B60F-705A-409C-8AC9-322726D95556}" type="slidenum">
              <a:rPr lang="en-US" smtClean="0"/>
              <a:pPr/>
              <a:t>1</a:t>
            </a:fld>
            <a:endParaRPr lang="en-US" dirty="0"/>
          </a:p>
        </p:txBody>
      </p:sp>
      <p:sp>
        <p:nvSpPr>
          <p:cNvPr id="7" name="Text Placeholder 5">
            <a:extLst>
              <a:ext uri="{FF2B5EF4-FFF2-40B4-BE49-F238E27FC236}">
                <a16:creationId xmlns:a16="http://schemas.microsoft.com/office/drawing/2014/main" id="{48EB5AAF-2F60-3F3C-DDE0-4D62BF447740}"/>
              </a:ext>
            </a:extLst>
          </p:cNvPr>
          <p:cNvSpPr txBox="1">
            <a:spLocks/>
          </p:cNvSpPr>
          <p:nvPr/>
        </p:nvSpPr>
        <p:spPr>
          <a:xfrm>
            <a:off x="573684" y="1798523"/>
            <a:ext cx="10672256" cy="3893239"/>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Clr>
                <a:srgbClr val="1A4682"/>
              </a:buClr>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1A4682"/>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1A4682"/>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1A4682"/>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1A4682"/>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If you wish to do the workshop INTERACTIVELY and have a laptop:</a:t>
            </a:r>
            <a:br>
              <a:rPr lang="en-US" dirty="0"/>
            </a:br>
            <a:endParaRPr lang="en-US" dirty="0"/>
          </a:p>
          <a:p>
            <a:pPr marL="457200" indent="-457200">
              <a:buFont typeface="Arial" panose="020B0604020202020204" pitchFamily="34" charset="0"/>
              <a:buAutoNum type="arabicPeriod"/>
            </a:pPr>
            <a:r>
              <a:rPr lang="en-US" dirty="0"/>
              <a:t>WIFI – Connect to “MCEC Wireless Network” </a:t>
            </a:r>
            <a:br>
              <a:rPr lang="en-US" dirty="0"/>
            </a:br>
            <a:endParaRPr lang="en-US" dirty="0"/>
          </a:p>
          <a:p>
            <a:pPr marL="457200" indent="-457200">
              <a:buFont typeface="Arial" panose="020B0604020202020204" pitchFamily="34" charset="0"/>
              <a:buAutoNum type="arabicPeriod"/>
            </a:pPr>
            <a:r>
              <a:rPr lang="en-US" dirty="0"/>
              <a:t>Download and run IGV from </a:t>
            </a:r>
            <a:r>
              <a:rPr lang="en-US" dirty="0">
                <a:hlinkClick r:id="rId2"/>
              </a:rPr>
              <a:t>https://igv.org/doc/desktop/#DownloadPage/</a:t>
            </a:r>
            <a:br>
              <a:rPr lang="en-US" dirty="0"/>
            </a:br>
            <a:endParaRPr lang="en-US" dirty="0"/>
          </a:p>
          <a:p>
            <a:pPr marL="457200" indent="-457200">
              <a:buFont typeface="Arial" panose="020B0604020202020204" pitchFamily="34" charset="0"/>
              <a:buAutoNum type="arabicPeriod"/>
            </a:pPr>
            <a:r>
              <a:rPr lang="en-US" dirty="0"/>
              <a:t> Download and unzip tutorial files to a folder on your laptop</a:t>
            </a:r>
            <a:br>
              <a:rPr lang="en-US" dirty="0"/>
            </a:br>
            <a:r>
              <a:rPr lang="en-US" dirty="0">
                <a:hlinkClick r:id="rId3"/>
              </a:rPr>
              <a:t>http://routbort.org/igv/tutorial.zip</a:t>
            </a:r>
            <a:endParaRPr lang="en-US" dirty="0"/>
          </a:p>
          <a:p>
            <a:pPr marL="457200" indent="-457200">
              <a:buFont typeface="Arial" panose="020B0604020202020204" pitchFamily="34" charset="0"/>
              <a:buAutoNum type="arabicPeriod"/>
            </a:pPr>
            <a:endParaRPr lang="en-US" dirty="0"/>
          </a:p>
          <a:p>
            <a:pPr marL="0" indent="0">
              <a:buNone/>
            </a:pPr>
            <a:r>
              <a:rPr lang="en-US" dirty="0"/>
              <a:t>You can always do the session interactively later on your own time!</a:t>
            </a:r>
          </a:p>
        </p:txBody>
      </p:sp>
    </p:spTree>
    <p:extLst>
      <p:ext uri="{BB962C8B-B14F-4D97-AF65-F5344CB8AC3E}">
        <p14:creationId xmlns:p14="http://schemas.microsoft.com/office/powerpoint/2010/main" val="10204000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2287" y="1139660"/>
            <a:ext cx="8589505" cy="5718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 name="Group 2"/>
          <p:cNvGrpSpPr/>
          <p:nvPr/>
        </p:nvGrpSpPr>
        <p:grpSpPr>
          <a:xfrm>
            <a:off x="120575" y="1526297"/>
            <a:ext cx="5647992" cy="2610575"/>
            <a:chOff x="120575" y="1526297"/>
            <a:chExt cx="5647992" cy="2610575"/>
          </a:xfrm>
        </p:grpSpPr>
        <p:sp>
          <p:nvSpPr>
            <p:cNvPr id="5" name="TextBox 4"/>
            <p:cNvSpPr txBox="1"/>
            <p:nvPr/>
          </p:nvSpPr>
          <p:spPr>
            <a:xfrm>
              <a:off x="120575" y="3613652"/>
              <a:ext cx="3397405" cy="523220"/>
            </a:xfrm>
            <a:prstGeom prst="rect">
              <a:avLst/>
            </a:prstGeom>
            <a:noFill/>
          </p:spPr>
          <p:txBody>
            <a:bodyPr wrap="none" rtlCol="0">
              <a:spAutoFit/>
            </a:bodyPr>
            <a:lstStyle/>
            <a:p>
              <a:r>
                <a:rPr lang="en-US" sz="2800" b="1" dirty="0" err="1">
                  <a:solidFill>
                    <a:srgbClr val="7030A0"/>
                  </a:solidFill>
                </a:rPr>
                <a:t>Contig</a:t>
              </a:r>
              <a:r>
                <a:rPr lang="en-US" sz="2800" b="1" dirty="0">
                  <a:solidFill>
                    <a:srgbClr val="7030A0"/>
                  </a:solidFill>
                </a:rPr>
                <a:t> (chromosome)</a:t>
              </a:r>
            </a:p>
          </p:txBody>
        </p:sp>
        <p:sp>
          <p:nvSpPr>
            <p:cNvPr id="6" name="Oval 5"/>
            <p:cNvSpPr/>
            <p:nvPr/>
          </p:nvSpPr>
          <p:spPr>
            <a:xfrm>
              <a:off x="4654505" y="1526297"/>
              <a:ext cx="1114062" cy="399394"/>
            </a:xfrm>
            <a:prstGeom prst="ellipse">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flipV="1">
              <a:off x="2628579" y="1725994"/>
              <a:ext cx="1933904" cy="1749616"/>
            </a:xfrm>
            <a:prstGeom prst="straightConnector1">
              <a:avLst/>
            </a:prstGeom>
            <a:ln w="57150">
              <a:solidFill>
                <a:srgbClr val="7030A0"/>
              </a:solidFill>
              <a:tailEnd type="arrow"/>
            </a:ln>
          </p:spPr>
          <p:style>
            <a:lnRef idx="1">
              <a:schemeClr val="accent1"/>
            </a:lnRef>
            <a:fillRef idx="0">
              <a:schemeClr val="accent1"/>
            </a:fillRef>
            <a:effectRef idx="0">
              <a:schemeClr val="accent1"/>
            </a:effectRef>
            <a:fontRef idx="minor">
              <a:schemeClr val="tx1"/>
            </a:fontRef>
          </p:style>
        </p:cxnSp>
      </p:grpSp>
      <p:sp>
        <p:nvSpPr>
          <p:cNvPr id="7" name="Title 1">
            <a:extLst>
              <a:ext uri="{FF2B5EF4-FFF2-40B4-BE49-F238E27FC236}">
                <a16:creationId xmlns:a16="http://schemas.microsoft.com/office/drawing/2014/main" id="{B58FFE8D-0136-CB67-9D02-5D6EEF336FD6}"/>
              </a:ext>
            </a:extLst>
          </p:cNvPr>
          <p:cNvSpPr txBox="1">
            <a:spLocks/>
          </p:cNvSpPr>
          <p:nvPr/>
        </p:nvSpPr>
        <p:spPr>
          <a:xfrm>
            <a:off x="4086385" y="-163527"/>
            <a:ext cx="542491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317CBC"/>
                </a:solidFill>
                <a:latin typeface="+mj-lt"/>
                <a:ea typeface="+mj-ea"/>
                <a:cs typeface="+mj-cs"/>
              </a:defRPr>
            </a:lvl1pPr>
          </a:lstStyle>
          <a:p>
            <a:r>
              <a:rPr lang="en-US"/>
              <a:t>Anatomy of IGV</a:t>
            </a:r>
            <a:endParaRPr lang="en-US" dirty="0"/>
          </a:p>
        </p:txBody>
      </p:sp>
    </p:spTree>
    <p:extLst>
      <p:ext uri="{BB962C8B-B14F-4D97-AF65-F5344CB8AC3E}">
        <p14:creationId xmlns:p14="http://schemas.microsoft.com/office/powerpoint/2010/main" val="2777021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2287" y="1139660"/>
            <a:ext cx="8589505" cy="5718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9" name="Group 8"/>
          <p:cNvGrpSpPr/>
          <p:nvPr/>
        </p:nvGrpSpPr>
        <p:grpSpPr>
          <a:xfrm>
            <a:off x="58790" y="1444015"/>
            <a:ext cx="7541752" cy="2692857"/>
            <a:chOff x="58790" y="1444015"/>
            <a:chExt cx="7541752" cy="2692857"/>
          </a:xfrm>
        </p:grpSpPr>
        <p:sp>
          <p:nvSpPr>
            <p:cNvPr id="5" name="TextBox 4"/>
            <p:cNvSpPr txBox="1"/>
            <p:nvPr/>
          </p:nvSpPr>
          <p:spPr>
            <a:xfrm>
              <a:off x="58790" y="3613652"/>
              <a:ext cx="2665858" cy="523220"/>
            </a:xfrm>
            <a:prstGeom prst="rect">
              <a:avLst/>
            </a:prstGeom>
            <a:noFill/>
          </p:spPr>
          <p:txBody>
            <a:bodyPr wrap="none" rtlCol="0">
              <a:spAutoFit/>
            </a:bodyPr>
            <a:lstStyle/>
            <a:p>
              <a:r>
                <a:rPr lang="en-US" sz="2800" b="1" dirty="0">
                  <a:solidFill>
                    <a:srgbClr val="7030A0"/>
                  </a:solidFill>
                </a:rPr>
                <a:t>Navigation entry</a:t>
              </a:r>
            </a:p>
          </p:txBody>
        </p:sp>
        <p:sp>
          <p:nvSpPr>
            <p:cNvPr id="6" name="Oval 5"/>
            <p:cNvSpPr/>
            <p:nvPr/>
          </p:nvSpPr>
          <p:spPr>
            <a:xfrm>
              <a:off x="5544192" y="1444015"/>
              <a:ext cx="2056350" cy="563958"/>
            </a:xfrm>
            <a:prstGeom prst="ellipse">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flipV="1">
              <a:off x="2628579" y="2007973"/>
              <a:ext cx="2915613" cy="1467637"/>
            </a:xfrm>
            <a:prstGeom prst="straightConnector1">
              <a:avLst/>
            </a:prstGeom>
            <a:ln w="57150">
              <a:solidFill>
                <a:srgbClr val="7030A0"/>
              </a:solidFill>
              <a:tailEnd type="arrow"/>
            </a:ln>
          </p:spPr>
          <p:style>
            <a:lnRef idx="1">
              <a:schemeClr val="accent1"/>
            </a:lnRef>
            <a:fillRef idx="0">
              <a:schemeClr val="accent1"/>
            </a:fillRef>
            <a:effectRef idx="0">
              <a:schemeClr val="accent1"/>
            </a:effectRef>
            <a:fontRef idx="minor">
              <a:schemeClr val="tx1"/>
            </a:fontRef>
          </p:style>
        </p:cxnSp>
      </p:grpSp>
      <p:sp>
        <p:nvSpPr>
          <p:cNvPr id="3" name="Title 1">
            <a:extLst>
              <a:ext uri="{FF2B5EF4-FFF2-40B4-BE49-F238E27FC236}">
                <a16:creationId xmlns:a16="http://schemas.microsoft.com/office/drawing/2014/main" id="{FCE84283-496E-575A-652E-8897FE226224}"/>
              </a:ext>
            </a:extLst>
          </p:cNvPr>
          <p:cNvSpPr txBox="1">
            <a:spLocks/>
          </p:cNvSpPr>
          <p:nvPr/>
        </p:nvSpPr>
        <p:spPr>
          <a:xfrm>
            <a:off x="4086385" y="-163527"/>
            <a:ext cx="542491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317CBC"/>
                </a:solidFill>
                <a:latin typeface="+mj-lt"/>
                <a:ea typeface="+mj-ea"/>
                <a:cs typeface="+mj-cs"/>
              </a:defRPr>
            </a:lvl1pPr>
          </a:lstStyle>
          <a:p>
            <a:r>
              <a:rPr lang="en-US"/>
              <a:t>Anatomy of IGV</a:t>
            </a:r>
            <a:endParaRPr lang="en-US" dirty="0"/>
          </a:p>
        </p:txBody>
      </p:sp>
    </p:spTree>
    <p:extLst>
      <p:ext uri="{BB962C8B-B14F-4D97-AF65-F5344CB8AC3E}">
        <p14:creationId xmlns:p14="http://schemas.microsoft.com/office/powerpoint/2010/main" val="1129183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2287" y="1139660"/>
            <a:ext cx="8589505" cy="5718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9" name="Group 8"/>
          <p:cNvGrpSpPr/>
          <p:nvPr/>
        </p:nvGrpSpPr>
        <p:grpSpPr>
          <a:xfrm>
            <a:off x="58790" y="2476500"/>
            <a:ext cx="4475110" cy="1660372"/>
            <a:chOff x="58790" y="2476500"/>
            <a:chExt cx="4475110" cy="1660372"/>
          </a:xfrm>
        </p:grpSpPr>
        <p:sp>
          <p:nvSpPr>
            <p:cNvPr id="5" name="TextBox 4"/>
            <p:cNvSpPr txBox="1"/>
            <p:nvPr/>
          </p:nvSpPr>
          <p:spPr>
            <a:xfrm>
              <a:off x="58790" y="3613652"/>
              <a:ext cx="2608150" cy="523220"/>
            </a:xfrm>
            <a:prstGeom prst="rect">
              <a:avLst/>
            </a:prstGeom>
            <a:noFill/>
          </p:spPr>
          <p:txBody>
            <a:bodyPr wrap="none" rtlCol="0">
              <a:spAutoFit/>
            </a:bodyPr>
            <a:lstStyle/>
            <a:p>
              <a:r>
                <a:rPr lang="en-US" sz="2800" b="1" dirty="0" err="1">
                  <a:solidFill>
                    <a:srgbClr val="7030A0"/>
                  </a:solidFill>
                </a:rPr>
                <a:t>Contig</a:t>
              </a:r>
              <a:r>
                <a:rPr lang="en-US" sz="2800" b="1" dirty="0">
                  <a:solidFill>
                    <a:srgbClr val="7030A0"/>
                  </a:solidFill>
                </a:rPr>
                <a:t> axis/map</a:t>
              </a:r>
            </a:p>
          </p:txBody>
        </p:sp>
        <p:cxnSp>
          <p:nvCxnSpPr>
            <p:cNvPr id="8" name="Straight Arrow Connector 7"/>
            <p:cNvCxnSpPr/>
            <p:nvPr/>
          </p:nvCxnSpPr>
          <p:spPr>
            <a:xfrm flipV="1">
              <a:off x="2628579" y="2476500"/>
              <a:ext cx="1905321" cy="999111"/>
            </a:xfrm>
            <a:prstGeom prst="straightConnector1">
              <a:avLst/>
            </a:prstGeom>
            <a:ln w="57150">
              <a:solidFill>
                <a:srgbClr val="7030A0"/>
              </a:solidFill>
              <a:tailEnd type="arrow"/>
            </a:ln>
          </p:spPr>
          <p:style>
            <a:lnRef idx="1">
              <a:schemeClr val="accent1"/>
            </a:lnRef>
            <a:fillRef idx="0">
              <a:schemeClr val="accent1"/>
            </a:fillRef>
            <a:effectRef idx="0">
              <a:schemeClr val="accent1"/>
            </a:effectRef>
            <a:fontRef idx="minor">
              <a:schemeClr val="tx1"/>
            </a:fontRef>
          </p:style>
        </p:cxnSp>
      </p:grpSp>
      <p:sp>
        <p:nvSpPr>
          <p:cNvPr id="3" name="Title 1">
            <a:extLst>
              <a:ext uri="{FF2B5EF4-FFF2-40B4-BE49-F238E27FC236}">
                <a16:creationId xmlns:a16="http://schemas.microsoft.com/office/drawing/2014/main" id="{7D7160DF-AB36-0EF7-F22C-AECCE9A0C248}"/>
              </a:ext>
            </a:extLst>
          </p:cNvPr>
          <p:cNvSpPr txBox="1">
            <a:spLocks/>
          </p:cNvSpPr>
          <p:nvPr/>
        </p:nvSpPr>
        <p:spPr>
          <a:xfrm>
            <a:off x="4086385" y="-163527"/>
            <a:ext cx="542491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317CBC"/>
                </a:solidFill>
                <a:latin typeface="+mj-lt"/>
                <a:ea typeface="+mj-ea"/>
                <a:cs typeface="+mj-cs"/>
              </a:defRPr>
            </a:lvl1pPr>
          </a:lstStyle>
          <a:p>
            <a:r>
              <a:rPr lang="en-US"/>
              <a:t>Anatomy of IGV</a:t>
            </a:r>
            <a:endParaRPr lang="en-US" dirty="0"/>
          </a:p>
        </p:txBody>
      </p:sp>
    </p:spTree>
    <p:extLst>
      <p:ext uri="{BB962C8B-B14F-4D97-AF65-F5344CB8AC3E}">
        <p14:creationId xmlns:p14="http://schemas.microsoft.com/office/powerpoint/2010/main" val="3839086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2287" y="1139660"/>
            <a:ext cx="8589505" cy="5718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6" name="Group 15"/>
          <p:cNvGrpSpPr/>
          <p:nvPr/>
        </p:nvGrpSpPr>
        <p:grpSpPr>
          <a:xfrm>
            <a:off x="607578" y="1615989"/>
            <a:ext cx="3476330" cy="3534263"/>
            <a:chOff x="607578" y="1615989"/>
            <a:chExt cx="3476330" cy="3534263"/>
          </a:xfrm>
        </p:grpSpPr>
        <p:sp>
          <p:nvSpPr>
            <p:cNvPr id="5" name="TextBox 4"/>
            <p:cNvSpPr txBox="1"/>
            <p:nvPr/>
          </p:nvSpPr>
          <p:spPr>
            <a:xfrm>
              <a:off x="607578" y="3765257"/>
              <a:ext cx="1830822" cy="1384995"/>
            </a:xfrm>
            <a:prstGeom prst="rect">
              <a:avLst/>
            </a:prstGeom>
            <a:noFill/>
          </p:spPr>
          <p:txBody>
            <a:bodyPr wrap="none" rtlCol="0">
              <a:spAutoFit/>
            </a:bodyPr>
            <a:lstStyle/>
            <a:p>
              <a:r>
                <a:rPr lang="en-US" sz="2800" b="1" dirty="0">
                  <a:solidFill>
                    <a:srgbClr val="7030A0"/>
                  </a:solidFill>
                </a:rPr>
                <a:t>Sequence</a:t>
              </a:r>
            </a:p>
            <a:p>
              <a:r>
                <a:rPr lang="en-US" sz="2800" b="1" dirty="0">
                  <a:solidFill>
                    <a:srgbClr val="7030A0"/>
                  </a:solidFill>
                </a:rPr>
                <a:t>alignments</a:t>
              </a:r>
            </a:p>
            <a:p>
              <a:r>
                <a:rPr lang="en-US" sz="2800" b="1" dirty="0">
                  <a:solidFill>
                    <a:srgbClr val="7030A0"/>
                  </a:solidFill>
                </a:rPr>
                <a:t>track</a:t>
              </a:r>
            </a:p>
          </p:txBody>
        </p:sp>
        <p:cxnSp>
          <p:nvCxnSpPr>
            <p:cNvPr id="8" name="Straight Arrow Connector 7"/>
            <p:cNvCxnSpPr>
              <a:stCxn id="5" idx="3"/>
            </p:cNvCxnSpPr>
            <p:nvPr/>
          </p:nvCxnSpPr>
          <p:spPr>
            <a:xfrm>
              <a:off x="2438400" y="4457755"/>
              <a:ext cx="1645508" cy="0"/>
            </a:xfrm>
            <a:prstGeom prst="straightConnector1">
              <a:avLst/>
            </a:prstGeom>
            <a:ln w="5715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07578" y="1615989"/>
              <a:ext cx="1625766" cy="1384995"/>
            </a:xfrm>
            <a:prstGeom prst="rect">
              <a:avLst/>
            </a:prstGeom>
            <a:noFill/>
          </p:spPr>
          <p:txBody>
            <a:bodyPr wrap="none" rtlCol="0">
              <a:spAutoFit/>
            </a:bodyPr>
            <a:lstStyle/>
            <a:p>
              <a:r>
                <a:rPr lang="en-US" sz="2800" b="1" dirty="0">
                  <a:solidFill>
                    <a:srgbClr val="7030A0"/>
                  </a:solidFill>
                </a:rPr>
                <a:t>Sequence</a:t>
              </a:r>
            </a:p>
            <a:p>
              <a:r>
                <a:rPr lang="en-US" sz="2800" b="1" dirty="0">
                  <a:solidFill>
                    <a:srgbClr val="7030A0"/>
                  </a:solidFill>
                </a:rPr>
                <a:t>coverage</a:t>
              </a:r>
            </a:p>
            <a:p>
              <a:r>
                <a:rPr lang="en-US" sz="2800" b="1" dirty="0">
                  <a:solidFill>
                    <a:srgbClr val="7030A0"/>
                  </a:solidFill>
                </a:rPr>
                <a:t>track</a:t>
              </a:r>
            </a:p>
          </p:txBody>
        </p:sp>
        <p:cxnSp>
          <p:nvCxnSpPr>
            <p:cNvPr id="13" name="Straight Arrow Connector 12"/>
            <p:cNvCxnSpPr/>
            <p:nvPr/>
          </p:nvCxnSpPr>
          <p:spPr>
            <a:xfrm>
              <a:off x="1692876" y="2590466"/>
              <a:ext cx="1699411" cy="512165"/>
            </a:xfrm>
            <a:prstGeom prst="straightConnector1">
              <a:avLst/>
            </a:prstGeom>
            <a:ln w="57150">
              <a:solidFill>
                <a:srgbClr val="7030A0"/>
              </a:solidFill>
              <a:tailEnd type="arrow"/>
            </a:ln>
          </p:spPr>
          <p:style>
            <a:lnRef idx="1">
              <a:schemeClr val="accent1"/>
            </a:lnRef>
            <a:fillRef idx="0">
              <a:schemeClr val="accent1"/>
            </a:fillRef>
            <a:effectRef idx="0">
              <a:schemeClr val="accent1"/>
            </a:effectRef>
            <a:fontRef idx="minor">
              <a:schemeClr val="tx1"/>
            </a:fontRef>
          </p:style>
        </p:cxnSp>
      </p:grpSp>
      <p:sp>
        <p:nvSpPr>
          <p:cNvPr id="3" name="Title 1">
            <a:extLst>
              <a:ext uri="{FF2B5EF4-FFF2-40B4-BE49-F238E27FC236}">
                <a16:creationId xmlns:a16="http://schemas.microsoft.com/office/drawing/2014/main" id="{CF0A1F0C-DED9-BF9C-4374-0D4E2B5CBB71}"/>
              </a:ext>
            </a:extLst>
          </p:cNvPr>
          <p:cNvSpPr txBox="1">
            <a:spLocks/>
          </p:cNvSpPr>
          <p:nvPr/>
        </p:nvSpPr>
        <p:spPr>
          <a:xfrm>
            <a:off x="4086385" y="-163527"/>
            <a:ext cx="542491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317CBC"/>
                </a:solidFill>
                <a:latin typeface="+mj-lt"/>
                <a:ea typeface="+mj-ea"/>
                <a:cs typeface="+mj-cs"/>
              </a:defRPr>
            </a:lvl1pPr>
          </a:lstStyle>
          <a:p>
            <a:r>
              <a:rPr lang="en-US"/>
              <a:t>Anatomy of IGV</a:t>
            </a:r>
            <a:endParaRPr lang="en-US" dirty="0"/>
          </a:p>
        </p:txBody>
      </p:sp>
    </p:spTree>
    <p:extLst>
      <p:ext uri="{BB962C8B-B14F-4D97-AF65-F5344CB8AC3E}">
        <p14:creationId xmlns:p14="http://schemas.microsoft.com/office/powerpoint/2010/main" val="3227662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2287" y="1139660"/>
            <a:ext cx="8589505" cy="5718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6" name="Group 15"/>
          <p:cNvGrpSpPr/>
          <p:nvPr/>
        </p:nvGrpSpPr>
        <p:grpSpPr>
          <a:xfrm>
            <a:off x="819470" y="4139458"/>
            <a:ext cx="3392934" cy="2487373"/>
            <a:chOff x="545637" y="1615989"/>
            <a:chExt cx="3314740" cy="2109781"/>
          </a:xfrm>
        </p:grpSpPr>
        <p:sp>
          <p:nvSpPr>
            <p:cNvPr id="5" name="TextBox 4"/>
            <p:cNvSpPr txBox="1"/>
            <p:nvPr/>
          </p:nvSpPr>
          <p:spPr>
            <a:xfrm>
              <a:off x="545637" y="2139209"/>
              <a:ext cx="1630243" cy="1063342"/>
            </a:xfrm>
            <a:prstGeom prst="rect">
              <a:avLst/>
            </a:prstGeom>
            <a:noFill/>
          </p:spPr>
          <p:txBody>
            <a:bodyPr wrap="none" rtlCol="0">
              <a:spAutoFit/>
            </a:bodyPr>
            <a:lstStyle/>
            <a:p>
              <a:r>
                <a:rPr lang="en-US" sz="2800" b="1" u="sng" dirty="0">
                  <a:solidFill>
                    <a:srgbClr val="7030A0"/>
                  </a:solidFill>
                </a:rPr>
                <a:t>Reference</a:t>
              </a:r>
            </a:p>
            <a:p>
              <a:r>
                <a:rPr lang="en-US" sz="2800" b="1" u="sng" dirty="0">
                  <a:solidFill>
                    <a:srgbClr val="7030A0"/>
                  </a:solidFill>
                </a:rPr>
                <a:t>sequence</a:t>
              </a:r>
            </a:p>
          </p:txBody>
        </p:sp>
        <p:cxnSp>
          <p:nvCxnSpPr>
            <p:cNvPr id="8" name="Straight Arrow Connector 7"/>
            <p:cNvCxnSpPr>
              <a:cxnSpLocks/>
            </p:cNvCxnSpPr>
            <p:nvPr/>
          </p:nvCxnSpPr>
          <p:spPr>
            <a:xfrm>
              <a:off x="2280389" y="2796530"/>
              <a:ext cx="1579988" cy="929240"/>
            </a:xfrm>
            <a:prstGeom prst="straightConnector1">
              <a:avLst/>
            </a:prstGeom>
            <a:ln w="5715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07578" y="1615989"/>
              <a:ext cx="161412" cy="583123"/>
            </a:xfrm>
            <a:prstGeom prst="rect">
              <a:avLst/>
            </a:prstGeom>
            <a:noFill/>
          </p:spPr>
          <p:txBody>
            <a:bodyPr wrap="none" rtlCol="0">
              <a:spAutoFit/>
            </a:bodyPr>
            <a:lstStyle/>
            <a:p>
              <a:endParaRPr lang="en-US" sz="2800" b="1" u="sng" dirty="0">
                <a:solidFill>
                  <a:srgbClr val="7030A0"/>
                </a:solidFill>
              </a:endParaRPr>
            </a:p>
          </p:txBody>
        </p:sp>
      </p:grpSp>
      <p:sp>
        <p:nvSpPr>
          <p:cNvPr id="3" name="Title 1">
            <a:extLst>
              <a:ext uri="{FF2B5EF4-FFF2-40B4-BE49-F238E27FC236}">
                <a16:creationId xmlns:a16="http://schemas.microsoft.com/office/drawing/2014/main" id="{5CC22B19-4C13-EB37-0256-C2CE6AF072F0}"/>
              </a:ext>
            </a:extLst>
          </p:cNvPr>
          <p:cNvSpPr txBox="1">
            <a:spLocks/>
          </p:cNvSpPr>
          <p:nvPr/>
        </p:nvSpPr>
        <p:spPr>
          <a:xfrm>
            <a:off x="4086385" y="-163527"/>
            <a:ext cx="542491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317CBC"/>
                </a:solidFill>
                <a:latin typeface="+mj-lt"/>
                <a:ea typeface="+mj-ea"/>
                <a:cs typeface="+mj-cs"/>
              </a:defRPr>
            </a:lvl1pPr>
          </a:lstStyle>
          <a:p>
            <a:r>
              <a:rPr lang="en-US"/>
              <a:t>Anatomy of IGV</a:t>
            </a:r>
            <a:endParaRPr lang="en-US" dirty="0"/>
          </a:p>
        </p:txBody>
      </p:sp>
    </p:spTree>
    <p:extLst>
      <p:ext uri="{BB962C8B-B14F-4D97-AF65-F5344CB8AC3E}">
        <p14:creationId xmlns:p14="http://schemas.microsoft.com/office/powerpoint/2010/main" val="934136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A consensus, baseline, wild-type, or comparator DNA sequence</a:t>
            </a:r>
          </a:p>
          <a:p>
            <a:r>
              <a:rPr lang="en-US" dirty="0"/>
              <a:t>Used as the comparator to define ‘what has changed’ – sequence variants, structural rearrangements</a:t>
            </a:r>
          </a:p>
          <a:p>
            <a:r>
              <a:rPr lang="en-US" dirty="0"/>
              <a:t>Reference alleles – REF</a:t>
            </a:r>
          </a:p>
          <a:p>
            <a:r>
              <a:rPr lang="en-US" dirty="0"/>
              <a:t>Alternative alleles/variants – ALT</a:t>
            </a:r>
          </a:p>
          <a:p>
            <a:endParaRPr lang="en-US" dirty="0"/>
          </a:p>
        </p:txBody>
      </p:sp>
      <p:sp>
        <p:nvSpPr>
          <p:cNvPr id="7" name="Title 1">
            <a:extLst>
              <a:ext uri="{FF2B5EF4-FFF2-40B4-BE49-F238E27FC236}">
                <a16:creationId xmlns:a16="http://schemas.microsoft.com/office/drawing/2014/main" id="{713CC886-4EC3-18AF-8492-46BC71032494}"/>
              </a:ext>
            </a:extLst>
          </p:cNvPr>
          <p:cNvSpPr>
            <a:spLocks noGrp="1"/>
          </p:cNvSpPr>
          <p:nvPr>
            <p:ph type="title"/>
          </p:nvPr>
        </p:nvSpPr>
        <p:spPr>
          <a:xfrm>
            <a:off x="838200" y="0"/>
            <a:ext cx="10515600" cy="1325563"/>
          </a:xfrm>
        </p:spPr>
        <p:txBody>
          <a:bodyPr/>
          <a:lstStyle/>
          <a:p>
            <a:pPr algn="ctr"/>
            <a:r>
              <a:rPr lang="en-US" dirty="0"/>
              <a:t>Reference genome</a:t>
            </a:r>
          </a:p>
        </p:txBody>
      </p:sp>
    </p:spTree>
    <p:extLst>
      <p:ext uri="{BB962C8B-B14F-4D97-AF65-F5344CB8AC3E}">
        <p14:creationId xmlns:p14="http://schemas.microsoft.com/office/powerpoint/2010/main" val="37458746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325563"/>
            <a:ext cx="10515600" cy="4351338"/>
          </a:xfrm>
        </p:spPr>
        <p:txBody>
          <a:bodyPr>
            <a:normAutofit fontScale="92500" lnSpcReduction="10000"/>
          </a:bodyPr>
          <a:lstStyle/>
          <a:p>
            <a:r>
              <a:rPr lang="en-US" dirty="0"/>
              <a:t>A set of reference sequences for an organism or species under study</a:t>
            </a:r>
          </a:p>
          <a:p>
            <a:pPr lvl="1"/>
            <a:r>
              <a:rPr lang="en-US" dirty="0"/>
              <a:t>Divided into ‘contigs’ – contiguous pieces of DNA that are part of the same physical DNA molecule </a:t>
            </a:r>
          </a:p>
          <a:p>
            <a:pPr lvl="2"/>
            <a:r>
              <a:rPr lang="en-US" dirty="0"/>
              <a:t>‘Shotgun’ sequencing – if sequences have overlaps, they are part of the same </a:t>
            </a:r>
            <a:r>
              <a:rPr lang="en-US" dirty="0" err="1"/>
              <a:t>contig</a:t>
            </a:r>
            <a:endParaRPr lang="en-US" dirty="0"/>
          </a:p>
          <a:p>
            <a:pPr lvl="1"/>
            <a:r>
              <a:rPr lang="en-US" dirty="0"/>
              <a:t>In eukaryotes, contigs are more or less chromosomes (but not always, e.g. mitochondrial DNA)</a:t>
            </a:r>
          </a:p>
          <a:p>
            <a:r>
              <a:rPr lang="en-US" dirty="0"/>
              <a:t>Human </a:t>
            </a:r>
            <a:r>
              <a:rPr lang="en-US" dirty="0" err="1"/>
              <a:t>contigs</a:t>
            </a:r>
            <a:r>
              <a:rPr lang="en-US" dirty="0"/>
              <a:t> (major): chr1 – chr22, </a:t>
            </a:r>
            <a:r>
              <a:rPr lang="en-US" dirty="0" err="1"/>
              <a:t>chrX</a:t>
            </a:r>
            <a:r>
              <a:rPr lang="en-US" dirty="0"/>
              <a:t>, </a:t>
            </a:r>
            <a:r>
              <a:rPr lang="en-US" dirty="0" err="1"/>
              <a:t>chrY</a:t>
            </a:r>
            <a:r>
              <a:rPr lang="en-US" dirty="0"/>
              <a:t>, </a:t>
            </a:r>
            <a:r>
              <a:rPr lang="en-US" dirty="0" err="1"/>
              <a:t>chrM</a:t>
            </a:r>
            <a:endParaRPr lang="en-US" dirty="0"/>
          </a:p>
          <a:p>
            <a:r>
              <a:rPr lang="en-US" dirty="0"/>
              <a:t>Interesting point – since a reference genome is generally a consensus created by sequencing many individual members of a species, the reference genome doesn’t match anyone perfectly</a:t>
            </a:r>
          </a:p>
          <a:p>
            <a:pPr lvl="1"/>
            <a:r>
              <a:rPr lang="en-US" dirty="0"/>
              <a:t>We </a:t>
            </a:r>
            <a:r>
              <a:rPr lang="en-US" i="1" dirty="0"/>
              <a:t>all</a:t>
            </a:r>
            <a:r>
              <a:rPr lang="en-US" dirty="0"/>
              <a:t> have variants</a:t>
            </a:r>
          </a:p>
          <a:p>
            <a:endParaRPr lang="en-US" dirty="0"/>
          </a:p>
        </p:txBody>
      </p:sp>
      <p:sp>
        <p:nvSpPr>
          <p:cNvPr id="7" name="Title 1"/>
          <p:cNvSpPr txBox="1">
            <a:spLocks/>
          </p:cNvSpPr>
          <p:nvPr/>
        </p:nvSpPr>
        <p:spPr>
          <a:xfrm>
            <a:off x="838200"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317CBC"/>
                </a:solidFill>
                <a:latin typeface="+mj-lt"/>
                <a:ea typeface="+mj-ea"/>
                <a:cs typeface="+mj-cs"/>
              </a:defRPr>
            </a:lvl1pPr>
          </a:lstStyle>
          <a:p>
            <a:pPr algn="ctr"/>
            <a:r>
              <a:rPr lang="en-US"/>
              <a:t>Reference genome</a:t>
            </a:r>
            <a:endParaRPr lang="en-US" dirty="0"/>
          </a:p>
        </p:txBody>
      </p:sp>
    </p:spTree>
    <p:extLst>
      <p:ext uri="{BB962C8B-B14F-4D97-AF65-F5344CB8AC3E}">
        <p14:creationId xmlns:p14="http://schemas.microsoft.com/office/powerpoint/2010/main" val="2540667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IGV and the reference genome</a:t>
            </a:r>
          </a:p>
        </p:txBody>
      </p:sp>
      <p:sp>
        <p:nvSpPr>
          <p:cNvPr id="3" name="Content Placeholder 2"/>
          <p:cNvSpPr>
            <a:spLocks noGrp="1"/>
          </p:cNvSpPr>
          <p:nvPr>
            <p:ph idx="1"/>
          </p:nvPr>
        </p:nvSpPr>
        <p:spPr/>
        <p:txBody>
          <a:bodyPr>
            <a:normAutofit fontScale="85000" lnSpcReduction="20000"/>
          </a:bodyPr>
          <a:lstStyle/>
          <a:p>
            <a:r>
              <a:rPr lang="en-US" dirty="0"/>
              <a:t>Everything starts with the reference genome</a:t>
            </a:r>
          </a:p>
          <a:p>
            <a:r>
              <a:rPr lang="en-US" dirty="0"/>
              <a:t>Most clinical labs are still using hg19/GRCh37</a:t>
            </a:r>
          </a:p>
          <a:p>
            <a:r>
              <a:rPr lang="en-US" dirty="0"/>
              <a:t>Latest build is actually GRCh38</a:t>
            </a:r>
          </a:p>
          <a:p>
            <a:r>
              <a:rPr lang="en-US" dirty="0"/>
              <a:t>For most clinical sequence this doesn’t make much difference because clinical labs are generally reporting at the gene &amp; protein level (c. &amp; p. in HGVS), not the genome level</a:t>
            </a:r>
          </a:p>
          <a:p>
            <a:r>
              <a:rPr lang="en-US" dirty="0"/>
              <a:t>BRAF c.1799T&gt;A (p.V600E) is the nomenclature of the common BRAF mutation in melanoma, papillary thyroid carcinoma, regardless of the reference genome</a:t>
            </a:r>
          </a:p>
        </p:txBody>
      </p:sp>
    </p:spTree>
    <p:extLst>
      <p:ext uri="{BB962C8B-B14F-4D97-AF65-F5344CB8AC3E}">
        <p14:creationId xmlns:p14="http://schemas.microsoft.com/office/powerpoint/2010/main" val="22571737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4986" y="334530"/>
            <a:ext cx="10515600" cy="1325563"/>
          </a:xfrm>
        </p:spPr>
        <p:txBody>
          <a:bodyPr/>
          <a:lstStyle/>
          <a:p>
            <a:pPr algn="ctr"/>
            <a:r>
              <a:rPr lang="en-US" dirty="0"/>
              <a:t>IGV and the reference genome</a:t>
            </a:r>
          </a:p>
        </p:txBody>
      </p:sp>
      <p:sp>
        <p:nvSpPr>
          <p:cNvPr id="3" name="Content Placeholder 2"/>
          <p:cNvSpPr>
            <a:spLocks noGrp="1"/>
          </p:cNvSpPr>
          <p:nvPr>
            <p:ph idx="1"/>
          </p:nvPr>
        </p:nvSpPr>
        <p:spPr>
          <a:xfrm>
            <a:off x="462455" y="1825625"/>
            <a:ext cx="11340662" cy="4351338"/>
          </a:xfrm>
        </p:spPr>
        <p:txBody>
          <a:bodyPr/>
          <a:lstStyle/>
          <a:p>
            <a:r>
              <a:rPr lang="en-US" dirty="0"/>
              <a:t>A reference genome at the minimum includes sequence data for each of the </a:t>
            </a:r>
            <a:r>
              <a:rPr lang="en-US" dirty="0" err="1"/>
              <a:t>contigs</a:t>
            </a:r>
            <a:endParaRPr lang="en-US" dirty="0"/>
          </a:p>
          <a:p>
            <a:pPr lvl="1"/>
            <a:r>
              <a:rPr lang="en-US" dirty="0"/>
              <a:t>NNNNNNNNNNNNNNATCGCGCGCGTAGCTGANNNNNNNNNNNN</a:t>
            </a:r>
          </a:p>
          <a:p>
            <a:pPr lvl="1"/>
            <a:r>
              <a:rPr lang="en-US" dirty="0"/>
              <a:t>What are the N’s?</a:t>
            </a:r>
          </a:p>
          <a:p>
            <a:r>
              <a:rPr lang="en-US" dirty="0"/>
              <a:t>Optionally, reference genomes (GENOME files) may include</a:t>
            </a:r>
          </a:p>
          <a:p>
            <a:pPr lvl="1"/>
            <a:r>
              <a:rPr lang="en-US" dirty="0"/>
              <a:t>gene level projections/transcript mappings</a:t>
            </a:r>
          </a:p>
          <a:p>
            <a:pPr lvl="1"/>
            <a:r>
              <a:rPr lang="en-US" dirty="0"/>
              <a:t>a </a:t>
            </a:r>
            <a:r>
              <a:rPr lang="en-US" dirty="0" err="1"/>
              <a:t>cytomap</a:t>
            </a:r>
            <a:r>
              <a:rPr lang="en-US" dirty="0"/>
              <a:t>/karyotype projection</a:t>
            </a:r>
          </a:p>
          <a:p>
            <a:r>
              <a:rPr lang="en-US" dirty="0"/>
              <a:t>We will start with the simplest possible (artificial) reference genome</a:t>
            </a:r>
          </a:p>
        </p:txBody>
      </p:sp>
    </p:spTree>
    <p:extLst>
      <p:ext uri="{BB962C8B-B14F-4D97-AF65-F5344CB8AC3E}">
        <p14:creationId xmlns:p14="http://schemas.microsoft.com/office/powerpoint/2010/main" val="32271512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4986" y="296430"/>
            <a:ext cx="10515600" cy="1325563"/>
          </a:xfrm>
        </p:spPr>
        <p:txBody>
          <a:bodyPr/>
          <a:lstStyle/>
          <a:p>
            <a:pPr algn="ctr"/>
            <a:r>
              <a:rPr lang="en-US" dirty="0"/>
              <a:t>The simplest reference genome</a:t>
            </a:r>
          </a:p>
        </p:txBody>
      </p:sp>
      <p:sp>
        <p:nvSpPr>
          <p:cNvPr id="3" name="Content Placeholder 2"/>
          <p:cNvSpPr>
            <a:spLocks noGrp="1"/>
          </p:cNvSpPr>
          <p:nvPr>
            <p:ph idx="1"/>
          </p:nvPr>
        </p:nvSpPr>
        <p:spPr>
          <a:xfrm>
            <a:off x="462455" y="1621993"/>
            <a:ext cx="11340662" cy="4351338"/>
          </a:xfrm>
        </p:spPr>
        <p:txBody>
          <a:bodyPr>
            <a:normAutofit/>
          </a:bodyPr>
          <a:lstStyle/>
          <a:p>
            <a:r>
              <a:rPr lang="en-US" sz="3200" dirty="0"/>
              <a:t>FASTA file</a:t>
            </a:r>
          </a:p>
          <a:p>
            <a:pPr lvl="1"/>
            <a:r>
              <a:rPr lang="en-US" sz="2800" dirty="0"/>
              <a:t>FASTA is a simple, old text format for representing DNA sequences</a:t>
            </a:r>
          </a:p>
          <a:p>
            <a:pPr lvl="1"/>
            <a:r>
              <a:rPr lang="en-US" sz="2800" dirty="0"/>
              <a:t>Can include multiple sequences (in the setting of a reference genome, multiple </a:t>
            </a:r>
            <a:r>
              <a:rPr lang="en-US" sz="2800" dirty="0" err="1"/>
              <a:t>contigs</a:t>
            </a:r>
            <a:r>
              <a:rPr lang="en-US" sz="2800" dirty="0"/>
              <a:t>)</a:t>
            </a:r>
          </a:p>
          <a:p>
            <a:r>
              <a:rPr lang="en-US" sz="3200" dirty="0"/>
              <a:t>Open the “</a:t>
            </a:r>
            <a:r>
              <a:rPr lang="en-US" sz="3200" dirty="0" err="1"/>
              <a:t>simple.fasta</a:t>
            </a:r>
            <a:r>
              <a:rPr lang="en-US" sz="3200" dirty="0"/>
              <a:t>” file in your text viewer of choice</a:t>
            </a:r>
          </a:p>
          <a:p>
            <a:pPr lvl="1"/>
            <a:r>
              <a:rPr lang="en-US" sz="2800" dirty="0"/>
              <a:t>How many </a:t>
            </a:r>
            <a:r>
              <a:rPr lang="en-US" sz="2800" dirty="0" err="1"/>
              <a:t>contigs</a:t>
            </a:r>
            <a:r>
              <a:rPr lang="en-US" sz="2800" dirty="0"/>
              <a:t> are there?</a:t>
            </a:r>
          </a:p>
          <a:p>
            <a:pPr lvl="1"/>
            <a:r>
              <a:rPr lang="en-US" sz="2800" dirty="0"/>
              <a:t>What are the </a:t>
            </a:r>
            <a:r>
              <a:rPr lang="en-US" sz="2800" dirty="0" err="1"/>
              <a:t>contig</a:t>
            </a:r>
            <a:r>
              <a:rPr lang="en-US" sz="2800" dirty="0"/>
              <a:t> names?</a:t>
            </a:r>
          </a:p>
          <a:p>
            <a:pPr lvl="1"/>
            <a:r>
              <a:rPr lang="en-US" sz="2800" dirty="0"/>
              <a:t>How many base pairs are in each </a:t>
            </a:r>
            <a:r>
              <a:rPr lang="en-US" sz="2800" dirty="0" err="1"/>
              <a:t>contig</a:t>
            </a:r>
            <a:r>
              <a:rPr lang="en-US" sz="2800" dirty="0"/>
              <a:t>?</a:t>
            </a:r>
          </a:p>
        </p:txBody>
      </p:sp>
    </p:spTree>
    <p:extLst>
      <p:ext uri="{BB962C8B-B14F-4D97-AF65-F5344CB8AC3E}">
        <p14:creationId xmlns:p14="http://schemas.microsoft.com/office/powerpoint/2010/main" val="17197065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54FE1-26E5-1376-EE31-E9FE0CC2ABF5}"/>
              </a:ext>
            </a:extLst>
          </p:cNvPr>
          <p:cNvSpPr>
            <a:spLocks noGrp="1"/>
          </p:cNvSpPr>
          <p:nvPr>
            <p:ph type="title"/>
          </p:nvPr>
        </p:nvSpPr>
        <p:spPr>
          <a:xfrm>
            <a:off x="0" y="354807"/>
            <a:ext cx="6834905" cy="1247961"/>
          </a:xfrm>
        </p:spPr>
        <p:txBody>
          <a:bodyPr/>
          <a:lstStyle/>
          <a:p>
            <a:r>
              <a:rPr lang="en-US" sz="4000" dirty="0"/>
              <a:t>Hand-on Workshop: Visualizing NGS Data and Genomic Alterations using IGV</a:t>
            </a:r>
          </a:p>
        </p:txBody>
      </p:sp>
      <p:sp>
        <p:nvSpPr>
          <p:cNvPr id="3" name="Subtitle 2">
            <a:extLst>
              <a:ext uri="{FF2B5EF4-FFF2-40B4-BE49-F238E27FC236}">
                <a16:creationId xmlns:a16="http://schemas.microsoft.com/office/drawing/2014/main" id="{5E0C61C3-7152-324B-74EC-81D17E9FE990}"/>
              </a:ext>
            </a:extLst>
          </p:cNvPr>
          <p:cNvSpPr>
            <a:spLocks noGrp="1"/>
          </p:cNvSpPr>
          <p:nvPr>
            <p:ph type="subTitle" idx="1"/>
          </p:nvPr>
        </p:nvSpPr>
        <p:spPr>
          <a:xfrm>
            <a:off x="418650" y="2222633"/>
            <a:ext cx="4792133" cy="1655762"/>
          </a:xfrm>
        </p:spPr>
        <p:txBody>
          <a:bodyPr/>
          <a:lstStyle/>
          <a:p>
            <a:r>
              <a:rPr lang="en-US" dirty="0"/>
              <a:t>Mark Routbort, MD, PhD</a:t>
            </a:r>
          </a:p>
          <a:p>
            <a:r>
              <a:rPr lang="en-US" dirty="0"/>
              <a:t>UT MD Anderson Cancer Center</a:t>
            </a:r>
          </a:p>
        </p:txBody>
      </p:sp>
      <p:pic>
        <p:nvPicPr>
          <p:cNvPr id="4" name="Picture 2" descr="C:\Users\MJRoutbort\Desktop\IGV Tutorial\AMP logo as BAM file.png">
            <a:extLst>
              <a:ext uri="{FF2B5EF4-FFF2-40B4-BE49-F238E27FC236}">
                <a16:creationId xmlns:a16="http://schemas.microsoft.com/office/drawing/2014/main" id="{7EE91B93-81E5-693B-0120-36C88B9642C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4592" y="3687447"/>
            <a:ext cx="5073329" cy="24874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22143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F60B6EF-5C63-1CB1-DD13-230A3B8BA3DA}"/>
              </a:ext>
            </a:extLst>
          </p:cNvPr>
          <p:cNvPicPr>
            <a:picLocks noChangeAspect="1"/>
          </p:cNvPicPr>
          <p:nvPr/>
        </p:nvPicPr>
        <p:blipFill>
          <a:blip r:embed="rId2"/>
          <a:stretch>
            <a:fillRect/>
          </a:stretch>
        </p:blipFill>
        <p:spPr>
          <a:xfrm>
            <a:off x="489917" y="1736496"/>
            <a:ext cx="11212165" cy="3083153"/>
          </a:xfrm>
          <a:prstGeom prst="rect">
            <a:avLst/>
          </a:prstGeom>
        </p:spPr>
      </p:pic>
      <p:grpSp>
        <p:nvGrpSpPr>
          <p:cNvPr id="2" name="Group 1">
            <a:extLst>
              <a:ext uri="{FF2B5EF4-FFF2-40B4-BE49-F238E27FC236}">
                <a16:creationId xmlns:a16="http://schemas.microsoft.com/office/drawing/2014/main" id="{61237FD8-F3C5-C28E-80EF-9C6918B990B8}"/>
              </a:ext>
            </a:extLst>
          </p:cNvPr>
          <p:cNvGrpSpPr/>
          <p:nvPr/>
        </p:nvGrpSpPr>
        <p:grpSpPr>
          <a:xfrm>
            <a:off x="638029" y="1279235"/>
            <a:ext cx="10106171" cy="1740190"/>
            <a:chOff x="638029" y="1279235"/>
            <a:chExt cx="10106171" cy="1740190"/>
          </a:xfrm>
        </p:grpSpPr>
        <p:sp>
          <p:nvSpPr>
            <p:cNvPr id="6" name="TextBox 5">
              <a:extLst>
                <a:ext uri="{FF2B5EF4-FFF2-40B4-BE49-F238E27FC236}">
                  <a16:creationId xmlns:a16="http://schemas.microsoft.com/office/drawing/2014/main" id="{A217288F-314F-5950-A28C-D5B845F19ED4}"/>
                </a:ext>
              </a:extLst>
            </p:cNvPr>
            <p:cNvSpPr txBox="1"/>
            <p:nvPr/>
          </p:nvSpPr>
          <p:spPr>
            <a:xfrm>
              <a:off x="638029" y="1279235"/>
              <a:ext cx="4869297" cy="400110"/>
            </a:xfrm>
            <a:prstGeom prst="rect">
              <a:avLst/>
            </a:prstGeom>
            <a:noFill/>
          </p:spPr>
          <p:txBody>
            <a:bodyPr wrap="square" rtlCol="0">
              <a:spAutoFit/>
            </a:bodyPr>
            <a:lstStyle/>
            <a:p>
              <a:r>
                <a:rPr lang="en-US" sz="2000" b="1" dirty="0">
                  <a:solidFill>
                    <a:srgbClr val="7030A0"/>
                  </a:solidFill>
                </a:rPr>
                <a:t>First contig (‘chromosome’) - </a:t>
              </a:r>
              <a:r>
                <a:rPr lang="en-US" sz="2000" b="1" dirty="0" err="1">
                  <a:solidFill>
                    <a:srgbClr val="7030A0"/>
                  </a:solidFill>
                </a:rPr>
                <a:t>chrCAT</a:t>
              </a:r>
              <a:endParaRPr lang="en-US" sz="2000" b="1" dirty="0">
                <a:solidFill>
                  <a:srgbClr val="7030A0"/>
                </a:solidFill>
              </a:endParaRPr>
            </a:p>
          </p:txBody>
        </p:sp>
        <p:sp>
          <p:nvSpPr>
            <p:cNvPr id="8" name="Rectangle 7">
              <a:extLst>
                <a:ext uri="{FF2B5EF4-FFF2-40B4-BE49-F238E27FC236}">
                  <a16:creationId xmlns:a16="http://schemas.microsoft.com/office/drawing/2014/main" id="{AE8CACED-B065-26ED-2832-0B66C6CD075D}"/>
                </a:ext>
              </a:extLst>
            </p:cNvPr>
            <p:cNvSpPr/>
            <p:nvPr/>
          </p:nvSpPr>
          <p:spPr>
            <a:xfrm>
              <a:off x="1090611" y="2409825"/>
              <a:ext cx="9653589" cy="609600"/>
            </a:xfrm>
            <a:prstGeom prst="rect">
              <a:avLst/>
            </a:prstGeom>
            <a:noFill/>
            <a:ln w="5715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 name="Group 2">
            <a:extLst>
              <a:ext uri="{FF2B5EF4-FFF2-40B4-BE49-F238E27FC236}">
                <a16:creationId xmlns:a16="http://schemas.microsoft.com/office/drawing/2014/main" id="{5CDCF944-36D5-BAB9-D3C0-E973BEA35384}"/>
              </a:ext>
            </a:extLst>
          </p:cNvPr>
          <p:cNvGrpSpPr/>
          <p:nvPr/>
        </p:nvGrpSpPr>
        <p:grpSpPr>
          <a:xfrm>
            <a:off x="1090610" y="2944697"/>
            <a:ext cx="9653589" cy="1242276"/>
            <a:chOff x="1090610" y="2944697"/>
            <a:chExt cx="9653589" cy="1242276"/>
          </a:xfrm>
        </p:grpSpPr>
        <p:sp>
          <p:nvSpPr>
            <p:cNvPr id="7" name="TextBox 6">
              <a:extLst>
                <a:ext uri="{FF2B5EF4-FFF2-40B4-BE49-F238E27FC236}">
                  <a16:creationId xmlns:a16="http://schemas.microsoft.com/office/drawing/2014/main" id="{725DB578-BF78-8709-FE2E-247FFBBC1861}"/>
                </a:ext>
              </a:extLst>
            </p:cNvPr>
            <p:cNvSpPr txBox="1"/>
            <p:nvPr/>
          </p:nvSpPr>
          <p:spPr>
            <a:xfrm>
              <a:off x="2083952" y="3786863"/>
              <a:ext cx="4869297" cy="400110"/>
            </a:xfrm>
            <a:prstGeom prst="rect">
              <a:avLst/>
            </a:prstGeom>
            <a:noFill/>
          </p:spPr>
          <p:txBody>
            <a:bodyPr wrap="square" rtlCol="0">
              <a:spAutoFit/>
            </a:bodyPr>
            <a:lstStyle/>
            <a:p>
              <a:r>
                <a:rPr lang="en-US" sz="2000" b="1" dirty="0">
                  <a:solidFill>
                    <a:srgbClr val="7030A0"/>
                  </a:solidFill>
                </a:rPr>
                <a:t>Second contig (‘chromosome’) - </a:t>
              </a:r>
              <a:r>
                <a:rPr lang="en-US" sz="2000" b="1" dirty="0" err="1">
                  <a:solidFill>
                    <a:srgbClr val="7030A0"/>
                  </a:solidFill>
                </a:rPr>
                <a:t>chrACT</a:t>
              </a:r>
              <a:endParaRPr lang="en-US" sz="2000" b="1" dirty="0">
                <a:solidFill>
                  <a:srgbClr val="7030A0"/>
                </a:solidFill>
              </a:endParaRPr>
            </a:p>
          </p:txBody>
        </p:sp>
        <p:sp>
          <p:nvSpPr>
            <p:cNvPr id="9" name="Rectangle 8">
              <a:extLst>
                <a:ext uri="{FF2B5EF4-FFF2-40B4-BE49-F238E27FC236}">
                  <a16:creationId xmlns:a16="http://schemas.microsoft.com/office/drawing/2014/main" id="{46844DC7-F963-2A5B-BE89-254869F24898}"/>
                </a:ext>
              </a:extLst>
            </p:cNvPr>
            <p:cNvSpPr/>
            <p:nvPr/>
          </p:nvSpPr>
          <p:spPr>
            <a:xfrm>
              <a:off x="1090610" y="2944697"/>
              <a:ext cx="9653589" cy="609600"/>
            </a:xfrm>
            <a:prstGeom prst="rect">
              <a:avLst/>
            </a:prstGeom>
            <a:noFill/>
            <a:ln w="5715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011472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nodeType="clickEffect">
                                  <p:stCondLst>
                                    <p:cond delay="0"/>
                                  </p:stCondLst>
                                  <p:childTnLst>
                                    <p:animEffect transition="out" filter="fade">
                                      <p:cBhvr>
                                        <p:cTn id="10" dur="500"/>
                                        <p:tgtEl>
                                          <p:spTgt spid="2"/>
                                        </p:tgtEl>
                                      </p:cBhvr>
                                    </p:animEffect>
                                    <p:set>
                                      <p:cBhvr>
                                        <p:cTn id="11" dur="1" fill="hold">
                                          <p:stCondLst>
                                            <p:cond delay="499"/>
                                          </p:stCondLst>
                                        </p:cTn>
                                        <p:tgtEl>
                                          <p:spTgt spid="2"/>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3681" y="423696"/>
            <a:ext cx="10515600" cy="1325563"/>
          </a:xfrm>
        </p:spPr>
        <p:txBody>
          <a:bodyPr/>
          <a:lstStyle/>
          <a:p>
            <a:pPr algn="ctr"/>
            <a:r>
              <a:rPr lang="en-US" dirty="0"/>
              <a:t>Loading a FASTA reference genome</a:t>
            </a:r>
          </a:p>
        </p:txBody>
      </p:sp>
      <p:sp>
        <p:nvSpPr>
          <p:cNvPr id="3" name="Content Placeholder 2"/>
          <p:cNvSpPr>
            <a:spLocks noGrp="1"/>
          </p:cNvSpPr>
          <p:nvPr>
            <p:ph idx="1"/>
          </p:nvPr>
        </p:nvSpPr>
        <p:spPr>
          <a:xfrm>
            <a:off x="838200" y="1779533"/>
            <a:ext cx="7633138" cy="4421570"/>
          </a:xfrm>
        </p:spPr>
        <p:txBody>
          <a:bodyPr>
            <a:normAutofit/>
          </a:bodyPr>
          <a:lstStyle/>
          <a:p>
            <a:r>
              <a:rPr lang="en-US" dirty="0"/>
              <a:t>Genomes → Load Genome from File…</a:t>
            </a:r>
            <a:br>
              <a:rPr lang="en-US" dirty="0"/>
            </a:br>
            <a:br>
              <a:rPr lang="en-US" dirty="0"/>
            </a:br>
            <a:br>
              <a:rPr lang="en-US" dirty="0"/>
            </a:br>
            <a:br>
              <a:rPr lang="en-US" dirty="0"/>
            </a:br>
            <a:br>
              <a:rPr lang="en-US" dirty="0"/>
            </a:br>
            <a:br>
              <a:rPr lang="en-US" dirty="0"/>
            </a:br>
            <a:endParaRPr lang="en-US" dirty="0"/>
          </a:p>
          <a:p>
            <a:r>
              <a:rPr lang="en-US" dirty="0"/>
              <a:t>Select the </a:t>
            </a:r>
            <a:r>
              <a:rPr lang="en-US" dirty="0" err="1"/>
              <a:t>simple.fasta</a:t>
            </a:r>
            <a:r>
              <a:rPr lang="en-US" dirty="0"/>
              <a:t> file</a:t>
            </a:r>
          </a:p>
          <a:p>
            <a:r>
              <a:rPr lang="en-US" dirty="0"/>
              <a:t>What do you see?</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0302" y="2285014"/>
            <a:ext cx="3671395" cy="2287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79977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34950"/>
            <a:ext cx="10439400" cy="2329221"/>
          </a:xfrm>
        </p:spPr>
        <p:txBody>
          <a:bodyPr/>
          <a:lstStyle/>
          <a:p>
            <a:pPr algn="ctr"/>
            <a:r>
              <a:rPr lang="en-US" dirty="0"/>
              <a:t>Loading a FASTA reference genome</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2899" y="1317905"/>
            <a:ext cx="5409524" cy="3776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1180" y="1317904"/>
            <a:ext cx="5409524" cy="3776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Content Placeholder 2"/>
          <p:cNvSpPr>
            <a:spLocks noGrp="1"/>
          </p:cNvSpPr>
          <p:nvPr>
            <p:ph idx="1"/>
          </p:nvPr>
        </p:nvSpPr>
        <p:spPr>
          <a:xfrm>
            <a:off x="3644462" y="5230720"/>
            <a:ext cx="7633138" cy="1205405"/>
          </a:xfrm>
        </p:spPr>
        <p:txBody>
          <a:bodyPr>
            <a:normAutofit fontScale="85000" lnSpcReduction="20000"/>
          </a:bodyPr>
          <a:lstStyle/>
          <a:p>
            <a:r>
              <a:rPr lang="en-US" dirty="0"/>
              <a:t>Why did our alignments disappear?</a:t>
            </a:r>
          </a:p>
          <a:p>
            <a:r>
              <a:rPr lang="en-US" dirty="0"/>
              <a:t>What has changed in the genome drop-down?</a:t>
            </a:r>
          </a:p>
          <a:p>
            <a:r>
              <a:rPr lang="en-US" dirty="0"/>
              <a:t>What has changed in the </a:t>
            </a:r>
            <a:r>
              <a:rPr lang="en-US" dirty="0" err="1"/>
              <a:t>contig</a:t>
            </a:r>
            <a:r>
              <a:rPr lang="en-US" dirty="0"/>
              <a:t> drop-down?</a:t>
            </a:r>
          </a:p>
        </p:txBody>
      </p:sp>
      <p:sp>
        <p:nvSpPr>
          <p:cNvPr id="8" name="Rectangle 7"/>
          <p:cNvSpPr/>
          <p:nvPr/>
        </p:nvSpPr>
        <p:spPr>
          <a:xfrm>
            <a:off x="5758124" y="2644259"/>
            <a:ext cx="393056" cy="369332"/>
          </a:xfrm>
          <a:prstGeom prst="rect">
            <a:avLst/>
          </a:prstGeom>
        </p:spPr>
        <p:txBody>
          <a:bodyPr wrap="none">
            <a:spAutoFit/>
          </a:bodyPr>
          <a:lstStyle/>
          <a:p>
            <a:r>
              <a:rPr lang="en-US" dirty="0"/>
              <a:t>→</a:t>
            </a:r>
          </a:p>
        </p:txBody>
      </p:sp>
      <p:sp>
        <p:nvSpPr>
          <p:cNvPr id="9" name="Oval 8"/>
          <p:cNvSpPr/>
          <p:nvPr/>
        </p:nvSpPr>
        <p:spPr>
          <a:xfrm>
            <a:off x="292899" y="1454528"/>
            <a:ext cx="663542" cy="399394"/>
          </a:xfrm>
          <a:prstGeom prst="ellipse">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6063044" y="1454529"/>
            <a:ext cx="663542" cy="399394"/>
          </a:xfrm>
          <a:prstGeom prst="ellipse">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769050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9597"/>
            <a:ext cx="10515600" cy="1325563"/>
          </a:xfrm>
        </p:spPr>
        <p:txBody>
          <a:bodyPr/>
          <a:lstStyle/>
          <a:p>
            <a:pPr algn="ctr"/>
            <a:r>
              <a:rPr lang="en-US" dirty="0"/>
              <a:t>Navigation box</a:t>
            </a:r>
          </a:p>
        </p:txBody>
      </p:sp>
      <p:sp>
        <p:nvSpPr>
          <p:cNvPr id="12" name="Content Placeholder 2"/>
          <p:cNvSpPr>
            <a:spLocks noGrp="1"/>
          </p:cNvSpPr>
          <p:nvPr>
            <p:ph idx="1"/>
          </p:nvPr>
        </p:nvSpPr>
        <p:spPr>
          <a:xfrm>
            <a:off x="514351" y="2295525"/>
            <a:ext cx="10410824" cy="3171826"/>
          </a:xfrm>
        </p:spPr>
        <p:txBody>
          <a:bodyPr>
            <a:normAutofit fontScale="85000" lnSpcReduction="20000"/>
          </a:bodyPr>
          <a:lstStyle/>
          <a:p>
            <a:r>
              <a:rPr lang="en-US" sz="3200" dirty="0"/>
              <a:t>Type “</a:t>
            </a:r>
            <a:r>
              <a:rPr lang="en-US" sz="3200" dirty="0" err="1"/>
              <a:t>chrCat</a:t>
            </a:r>
            <a:r>
              <a:rPr lang="en-US" sz="3200" dirty="0"/>
              <a:t>” in the navigation text box and hit Enter</a:t>
            </a:r>
          </a:p>
          <a:p>
            <a:r>
              <a:rPr lang="en-US" sz="3200" dirty="0"/>
              <a:t>What about “</a:t>
            </a:r>
            <a:r>
              <a:rPr lang="en-US" sz="3200" dirty="0" err="1"/>
              <a:t>chrCAT</a:t>
            </a:r>
            <a:r>
              <a:rPr lang="en-US" sz="3200" dirty="0"/>
              <a:t>”?</a:t>
            </a:r>
          </a:p>
          <a:p>
            <a:r>
              <a:rPr lang="en-US" sz="3200" dirty="0"/>
              <a:t>“</a:t>
            </a:r>
            <a:r>
              <a:rPr lang="en-US" sz="3200" dirty="0" err="1"/>
              <a:t>chrACT</a:t>
            </a:r>
            <a:r>
              <a:rPr lang="en-US" sz="3200" dirty="0"/>
              <a:t>”?</a:t>
            </a:r>
          </a:p>
          <a:p>
            <a:r>
              <a:rPr lang="en-US" sz="3200" dirty="0"/>
              <a:t>“</a:t>
            </a:r>
            <a:r>
              <a:rPr lang="en-US" sz="3200" dirty="0" err="1"/>
              <a:t>chrACT</a:t>
            </a:r>
            <a:r>
              <a:rPr lang="en-US" sz="3200" dirty="0"/>
              <a:t> </a:t>
            </a:r>
            <a:r>
              <a:rPr lang="en-US" sz="3200" dirty="0" err="1"/>
              <a:t>chrCat</a:t>
            </a:r>
            <a:r>
              <a:rPr lang="en-US" sz="3200" dirty="0"/>
              <a:t>”?</a:t>
            </a:r>
            <a:br>
              <a:rPr lang="en-US" sz="3200" dirty="0"/>
            </a:br>
            <a:endParaRPr lang="en-US" sz="3200" dirty="0"/>
          </a:p>
          <a:p>
            <a:r>
              <a:rPr lang="en-US" sz="3200" dirty="0"/>
              <a:t>Any named feature in a genome or track can be navigated to</a:t>
            </a:r>
          </a:p>
          <a:p>
            <a:r>
              <a:rPr lang="en-US" sz="3200" dirty="0"/>
              <a:t>As genomes are changed, and tracks added or removed, the list of valid navigation features changes</a:t>
            </a:r>
          </a:p>
        </p:txBody>
      </p:sp>
    </p:spTree>
    <p:extLst>
      <p:ext uri="{BB962C8B-B14F-4D97-AF65-F5344CB8AC3E}">
        <p14:creationId xmlns:p14="http://schemas.microsoft.com/office/powerpoint/2010/main" val="5424960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9878" y="321626"/>
            <a:ext cx="10515600" cy="1325563"/>
          </a:xfrm>
        </p:spPr>
        <p:txBody>
          <a:bodyPr/>
          <a:lstStyle/>
          <a:p>
            <a:pPr algn="ctr"/>
            <a:r>
              <a:rPr lang="en-US" dirty="0"/>
              <a:t>Adding a sequence alignment track</a:t>
            </a:r>
          </a:p>
        </p:txBody>
      </p:sp>
      <p:sp>
        <p:nvSpPr>
          <p:cNvPr id="3" name="Content Placeholder 2"/>
          <p:cNvSpPr>
            <a:spLocks noGrp="1"/>
          </p:cNvSpPr>
          <p:nvPr>
            <p:ph idx="1"/>
          </p:nvPr>
        </p:nvSpPr>
        <p:spPr/>
        <p:txBody>
          <a:bodyPr>
            <a:normAutofit fontScale="92500" lnSpcReduction="10000"/>
          </a:bodyPr>
          <a:lstStyle/>
          <a:p>
            <a:r>
              <a:rPr lang="en-US" dirty="0"/>
              <a:t>SAM – sequence alignment map file (.SAM)</a:t>
            </a:r>
          </a:p>
          <a:p>
            <a:pPr lvl="1"/>
            <a:r>
              <a:rPr lang="en-US" dirty="0"/>
              <a:t>Uncompressed human readable format</a:t>
            </a:r>
          </a:p>
          <a:p>
            <a:r>
              <a:rPr lang="en-US" dirty="0"/>
              <a:t>BAM – binary (sequence) alignment map file (.BAM)</a:t>
            </a:r>
          </a:p>
          <a:p>
            <a:pPr lvl="1"/>
            <a:r>
              <a:rPr lang="en-US" dirty="0"/>
              <a:t>Compressed non-readable format</a:t>
            </a:r>
          </a:p>
          <a:p>
            <a:r>
              <a:rPr lang="en-US" dirty="0"/>
              <a:t>Both can be indexed (.SAI and .BAI)</a:t>
            </a:r>
          </a:p>
          <a:p>
            <a:pPr lvl="1"/>
            <a:r>
              <a:rPr lang="en-US" dirty="0"/>
              <a:t>Index is always binary and is fraction of the size of the .SAM/.BAM</a:t>
            </a:r>
          </a:p>
          <a:p>
            <a:pPr lvl="1"/>
            <a:r>
              <a:rPr lang="en-US" dirty="0"/>
              <a:t>Contains information about where alignments that map to a particular position are location in the sequence alignment map</a:t>
            </a:r>
          </a:p>
        </p:txBody>
      </p:sp>
    </p:spTree>
    <p:extLst>
      <p:ext uri="{BB962C8B-B14F-4D97-AF65-F5344CB8AC3E}">
        <p14:creationId xmlns:p14="http://schemas.microsoft.com/office/powerpoint/2010/main" val="4243196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192594"/>
            <a:ext cx="10515600" cy="3330751"/>
          </a:xfrm>
        </p:spPr>
        <p:txBody>
          <a:bodyPr/>
          <a:lstStyle/>
          <a:p>
            <a:r>
              <a:rPr lang="en-US" dirty="0"/>
              <a:t>Open the “</a:t>
            </a:r>
            <a:r>
              <a:rPr lang="en-US" dirty="0" err="1"/>
              <a:t>simple.sam</a:t>
            </a:r>
            <a:r>
              <a:rPr lang="en-US" dirty="0"/>
              <a:t>” file in your text editor</a:t>
            </a:r>
          </a:p>
          <a:p>
            <a:r>
              <a:rPr lang="en-US" dirty="0"/>
              <a:t>This is about the simplest possible SAM file; the full specification allows for a lot more detail about reads</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4425" y="4405313"/>
            <a:ext cx="10036386" cy="804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914400" y="3697248"/>
            <a:ext cx="1019175" cy="646331"/>
          </a:xfrm>
          <a:prstGeom prst="rect">
            <a:avLst/>
          </a:prstGeom>
          <a:noFill/>
        </p:spPr>
        <p:txBody>
          <a:bodyPr wrap="square" rtlCol="0">
            <a:spAutoFit/>
          </a:bodyPr>
          <a:lstStyle/>
          <a:p>
            <a:pPr algn="ctr"/>
            <a:r>
              <a:rPr lang="en-US" dirty="0"/>
              <a:t>Read  name</a:t>
            </a:r>
          </a:p>
        </p:txBody>
      </p:sp>
      <p:sp>
        <p:nvSpPr>
          <p:cNvPr id="10" name="TextBox 9"/>
          <p:cNvSpPr txBox="1"/>
          <p:nvPr/>
        </p:nvSpPr>
        <p:spPr>
          <a:xfrm>
            <a:off x="2696934" y="3978831"/>
            <a:ext cx="1019175" cy="369332"/>
          </a:xfrm>
          <a:prstGeom prst="rect">
            <a:avLst/>
          </a:prstGeom>
          <a:noFill/>
        </p:spPr>
        <p:txBody>
          <a:bodyPr wrap="square" rtlCol="0">
            <a:spAutoFit/>
          </a:bodyPr>
          <a:lstStyle/>
          <a:p>
            <a:r>
              <a:rPr lang="en-US" dirty="0" err="1"/>
              <a:t>Contig</a:t>
            </a:r>
            <a:endParaRPr lang="en-US" dirty="0"/>
          </a:p>
        </p:txBody>
      </p:sp>
      <p:sp>
        <p:nvSpPr>
          <p:cNvPr id="11" name="TextBox 10"/>
          <p:cNvSpPr txBox="1"/>
          <p:nvPr/>
        </p:nvSpPr>
        <p:spPr>
          <a:xfrm>
            <a:off x="4652164" y="3928807"/>
            <a:ext cx="1196525" cy="369332"/>
          </a:xfrm>
          <a:prstGeom prst="rect">
            <a:avLst/>
          </a:prstGeom>
          <a:noFill/>
        </p:spPr>
        <p:txBody>
          <a:bodyPr wrap="square" rtlCol="0">
            <a:spAutoFit/>
          </a:bodyPr>
          <a:lstStyle/>
          <a:p>
            <a:pPr algn="ctr"/>
            <a:r>
              <a:rPr lang="en-US" dirty="0"/>
              <a:t>CIGAR</a:t>
            </a:r>
          </a:p>
        </p:txBody>
      </p:sp>
      <p:sp>
        <p:nvSpPr>
          <p:cNvPr id="12" name="TextBox 11"/>
          <p:cNvSpPr txBox="1"/>
          <p:nvPr/>
        </p:nvSpPr>
        <p:spPr>
          <a:xfrm>
            <a:off x="3864879" y="5219496"/>
            <a:ext cx="1196525" cy="646331"/>
          </a:xfrm>
          <a:prstGeom prst="rect">
            <a:avLst/>
          </a:prstGeom>
          <a:noFill/>
        </p:spPr>
        <p:txBody>
          <a:bodyPr wrap="square" rtlCol="0">
            <a:spAutoFit/>
          </a:bodyPr>
          <a:lstStyle/>
          <a:p>
            <a:pPr algn="ctr"/>
            <a:r>
              <a:rPr lang="en-US" dirty="0"/>
              <a:t>Mapping</a:t>
            </a:r>
            <a:br>
              <a:rPr lang="en-US" dirty="0"/>
            </a:br>
            <a:r>
              <a:rPr lang="en-US" dirty="0"/>
              <a:t>quality</a:t>
            </a:r>
          </a:p>
        </p:txBody>
      </p:sp>
      <p:sp>
        <p:nvSpPr>
          <p:cNvPr id="13" name="TextBox 12"/>
          <p:cNvSpPr txBox="1"/>
          <p:nvPr/>
        </p:nvSpPr>
        <p:spPr>
          <a:xfrm>
            <a:off x="3315379" y="3673733"/>
            <a:ext cx="1196525" cy="646331"/>
          </a:xfrm>
          <a:prstGeom prst="rect">
            <a:avLst/>
          </a:prstGeom>
          <a:noFill/>
        </p:spPr>
        <p:txBody>
          <a:bodyPr wrap="square" rtlCol="0">
            <a:spAutoFit/>
          </a:bodyPr>
          <a:lstStyle/>
          <a:p>
            <a:pPr algn="ctr"/>
            <a:r>
              <a:rPr lang="en-US" dirty="0"/>
              <a:t>Alignment</a:t>
            </a:r>
            <a:br>
              <a:rPr lang="en-US" dirty="0"/>
            </a:br>
            <a:r>
              <a:rPr lang="en-US" dirty="0"/>
              <a:t>start</a:t>
            </a:r>
          </a:p>
        </p:txBody>
      </p:sp>
      <p:sp>
        <p:nvSpPr>
          <p:cNvPr id="14" name="TextBox 13"/>
          <p:cNvSpPr txBox="1"/>
          <p:nvPr/>
        </p:nvSpPr>
        <p:spPr>
          <a:xfrm>
            <a:off x="7083307" y="3928807"/>
            <a:ext cx="1886522" cy="369332"/>
          </a:xfrm>
          <a:prstGeom prst="rect">
            <a:avLst/>
          </a:prstGeom>
          <a:noFill/>
        </p:spPr>
        <p:txBody>
          <a:bodyPr wrap="square" rtlCol="0">
            <a:spAutoFit/>
          </a:bodyPr>
          <a:lstStyle/>
          <a:p>
            <a:pPr algn="ctr"/>
            <a:r>
              <a:rPr lang="en-US" dirty="0"/>
              <a:t>Read (sequence)</a:t>
            </a:r>
          </a:p>
        </p:txBody>
      </p:sp>
      <p:sp>
        <p:nvSpPr>
          <p:cNvPr id="7" name="Title 1">
            <a:extLst>
              <a:ext uri="{FF2B5EF4-FFF2-40B4-BE49-F238E27FC236}">
                <a16:creationId xmlns:a16="http://schemas.microsoft.com/office/drawing/2014/main" id="{713CCB46-3DE5-A342-94A0-14BEA0167BAD}"/>
              </a:ext>
            </a:extLst>
          </p:cNvPr>
          <p:cNvSpPr>
            <a:spLocks noGrp="1"/>
          </p:cNvSpPr>
          <p:nvPr>
            <p:ph type="title"/>
          </p:nvPr>
        </p:nvSpPr>
        <p:spPr>
          <a:xfrm>
            <a:off x="739878" y="321626"/>
            <a:ext cx="10515600" cy="1325563"/>
          </a:xfrm>
        </p:spPr>
        <p:txBody>
          <a:bodyPr/>
          <a:lstStyle/>
          <a:p>
            <a:pPr algn="ctr"/>
            <a:r>
              <a:rPr lang="en-US" dirty="0"/>
              <a:t>Adding a sequence alignment track</a:t>
            </a:r>
          </a:p>
        </p:txBody>
      </p:sp>
    </p:spTree>
    <p:extLst>
      <p:ext uri="{BB962C8B-B14F-4D97-AF65-F5344CB8AC3E}">
        <p14:creationId xmlns:p14="http://schemas.microsoft.com/office/powerpoint/2010/main" val="889402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ppt_x"/>
                                          </p:val>
                                        </p:tav>
                                        <p:tav tm="100000">
                                          <p:val>
                                            <p:strVal val="#ppt_x"/>
                                          </p:val>
                                        </p:tav>
                                      </p:tavLst>
                                    </p:anim>
                                    <p:anim calcmode="lin" valueType="num">
                                      <p:cBhvr additive="base">
                                        <p:cTn id="31"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ppt_x"/>
                                          </p:val>
                                        </p:tav>
                                        <p:tav tm="100000">
                                          <p:val>
                                            <p:strVal val="#ppt_x"/>
                                          </p:val>
                                        </p:tav>
                                      </p:tavLst>
                                    </p:anim>
                                    <p:anim calcmode="lin" valueType="num">
                                      <p:cBhvr additive="base">
                                        <p:cTn id="37"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500" fill="hold"/>
                                        <p:tgtEl>
                                          <p:spTgt spid="14"/>
                                        </p:tgtEl>
                                        <p:attrNameLst>
                                          <p:attrName>ppt_x</p:attrName>
                                        </p:attrNameLst>
                                      </p:cBhvr>
                                      <p:tavLst>
                                        <p:tav tm="0">
                                          <p:val>
                                            <p:strVal val="#ppt_x"/>
                                          </p:val>
                                        </p:tav>
                                        <p:tav tm="100000">
                                          <p:val>
                                            <p:strVal val="#ppt_x"/>
                                          </p:val>
                                        </p:tav>
                                      </p:tavLst>
                                    </p:anim>
                                    <p:anim calcmode="lin" valueType="num">
                                      <p:cBhvr additive="base">
                                        <p:cTn id="4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1" grpId="0"/>
      <p:bldP spid="12" grpId="0"/>
      <p:bldP spid="13" grpId="0"/>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36522" y="1342571"/>
            <a:ext cx="10584543" cy="4769077"/>
          </a:xfrm>
        </p:spPr>
        <p:txBody>
          <a:bodyPr>
            <a:normAutofit lnSpcReduction="10000"/>
          </a:bodyPr>
          <a:lstStyle/>
          <a:p>
            <a:r>
              <a:rPr lang="en-US" dirty="0"/>
              <a:t>Adding any track to an IGV session uses the same command</a:t>
            </a:r>
          </a:p>
          <a:p>
            <a:r>
              <a:rPr lang="en-US" dirty="0"/>
              <a:t>File → Load </a:t>
            </a:r>
          </a:p>
          <a:p>
            <a:pPr lvl="1"/>
            <a:r>
              <a:rPr lang="en-US" dirty="0"/>
              <a:t>Today we will mostly load from local files, but URLs and curated resources are also available</a:t>
            </a:r>
            <a:br>
              <a:rPr lang="en-US" dirty="0"/>
            </a:br>
            <a:br>
              <a:rPr lang="en-US" dirty="0"/>
            </a:br>
            <a:br>
              <a:rPr lang="en-US" dirty="0"/>
            </a:br>
            <a:br>
              <a:rPr lang="en-US" dirty="0"/>
            </a:br>
            <a:br>
              <a:rPr lang="en-US" dirty="0"/>
            </a:br>
            <a:br>
              <a:rPr lang="en-US" dirty="0"/>
            </a:br>
            <a:br>
              <a:rPr lang="en-US" dirty="0"/>
            </a:br>
            <a:br>
              <a:rPr lang="en-US" dirty="0"/>
            </a:br>
            <a:endParaRPr lang="en-US" dirty="0"/>
          </a:p>
          <a:p>
            <a:r>
              <a:rPr lang="en-US" dirty="0"/>
              <a:t>Add the “</a:t>
            </a:r>
            <a:r>
              <a:rPr lang="en-US" dirty="0" err="1"/>
              <a:t>simple.sam</a:t>
            </a:r>
            <a:r>
              <a:rPr lang="en-US" dirty="0"/>
              <a:t>” file</a:t>
            </a:r>
          </a:p>
          <a:p>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3431" y="2668134"/>
            <a:ext cx="7364278" cy="2438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1">
            <a:extLst>
              <a:ext uri="{FF2B5EF4-FFF2-40B4-BE49-F238E27FC236}">
                <a16:creationId xmlns:a16="http://schemas.microsoft.com/office/drawing/2014/main" id="{D8C64497-7CD6-510E-8E66-BC444C69AD13}"/>
              </a:ext>
            </a:extLst>
          </p:cNvPr>
          <p:cNvSpPr txBox="1">
            <a:spLocks/>
          </p:cNvSpPr>
          <p:nvPr/>
        </p:nvSpPr>
        <p:spPr>
          <a:xfrm>
            <a:off x="739878" y="321626"/>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317CBC"/>
                </a:solidFill>
                <a:latin typeface="+mj-lt"/>
                <a:ea typeface="+mj-ea"/>
                <a:cs typeface="+mj-cs"/>
              </a:defRPr>
            </a:lvl1pPr>
          </a:lstStyle>
          <a:p>
            <a:pPr algn="ctr"/>
            <a:r>
              <a:rPr lang="en-US" dirty="0"/>
              <a:t>Adding a sequence alignment track</a:t>
            </a:r>
          </a:p>
        </p:txBody>
      </p:sp>
    </p:spTree>
    <p:extLst>
      <p:ext uri="{BB962C8B-B14F-4D97-AF65-F5344CB8AC3E}">
        <p14:creationId xmlns:p14="http://schemas.microsoft.com/office/powerpoint/2010/main" val="9805140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9257" y="2171700"/>
            <a:ext cx="10584543" cy="4005263"/>
          </a:xfrm>
        </p:spPr>
        <p:txBody>
          <a:bodyPr>
            <a:normAutofit/>
          </a:bodyPr>
          <a:lstStyle/>
          <a:p>
            <a:r>
              <a:rPr lang="en-US" sz="4000" dirty="0"/>
              <a:t>Do you see anything?</a:t>
            </a:r>
          </a:p>
          <a:p>
            <a:r>
              <a:rPr lang="en-US" sz="4000" dirty="0"/>
              <a:t>If not, why not?</a:t>
            </a:r>
          </a:p>
          <a:p>
            <a:pPr lvl="1"/>
            <a:r>
              <a:rPr lang="en-US" sz="3600" dirty="0"/>
              <a:t>Hint – look at the ‘</a:t>
            </a:r>
            <a:r>
              <a:rPr lang="en-US" sz="3600" dirty="0" err="1"/>
              <a:t>contig</a:t>
            </a:r>
            <a:r>
              <a:rPr lang="en-US" sz="3600" dirty="0"/>
              <a:t>’ column in the SAM file</a:t>
            </a:r>
          </a:p>
          <a:p>
            <a:pPr lvl="1"/>
            <a:r>
              <a:rPr lang="en-US" sz="3600" dirty="0"/>
              <a:t>Fix the issue if you have it</a:t>
            </a:r>
          </a:p>
        </p:txBody>
      </p:sp>
      <p:sp>
        <p:nvSpPr>
          <p:cNvPr id="4" name="Title 1">
            <a:extLst>
              <a:ext uri="{FF2B5EF4-FFF2-40B4-BE49-F238E27FC236}">
                <a16:creationId xmlns:a16="http://schemas.microsoft.com/office/drawing/2014/main" id="{026DB0B8-049F-66B0-FD78-E68FBBAC1EF8}"/>
              </a:ext>
            </a:extLst>
          </p:cNvPr>
          <p:cNvSpPr txBox="1">
            <a:spLocks/>
          </p:cNvSpPr>
          <p:nvPr/>
        </p:nvSpPr>
        <p:spPr>
          <a:xfrm>
            <a:off x="739878" y="321626"/>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317CBC"/>
                </a:solidFill>
                <a:latin typeface="+mj-lt"/>
                <a:ea typeface="+mj-ea"/>
                <a:cs typeface="+mj-cs"/>
              </a:defRPr>
            </a:lvl1pPr>
          </a:lstStyle>
          <a:p>
            <a:pPr algn="ctr"/>
            <a:r>
              <a:rPr lang="en-US" dirty="0"/>
              <a:t>Adding a sequence alignment track</a:t>
            </a:r>
          </a:p>
        </p:txBody>
      </p:sp>
    </p:spTree>
    <p:extLst>
      <p:ext uri="{BB962C8B-B14F-4D97-AF65-F5344CB8AC3E}">
        <p14:creationId xmlns:p14="http://schemas.microsoft.com/office/powerpoint/2010/main" val="22467221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838200" y="1600201"/>
            <a:ext cx="10991850" cy="1066800"/>
          </a:xfrm>
        </p:spPr>
        <p:txBody>
          <a:bodyPr>
            <a:normAutofit/>
          </a:bodyPr>
          <a:lstStyle/>
          <a:p>
            <a:r>
              <a:rPr lang="en-US" dirty="0"/>
              <a:t>How many different/unique read sequences are shown?</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199" y="2391307"/>
            <a:ext cx="9399587" cy="360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1">
            <a:extLst>
              <a:ext uri="{FF2B5EF4-FFF2-40B4-BE49-F238E27FC236}">
                <a16:creationId xmlns:a16="http://schemas.microsoft.com/office/drawing/2014/main" id="{4DDE7CB2-3259-9D06-FDC6-A2867ED7FF9E}"/>
              </a:ext>
            </a:extLst>
          </p:cNvPr>
          <p:cNvSpPr txBox="1">
            <a:spLocks/>
          </p:cNvSpPr>
          <p:nvPr/>
        </p:nvSpPr>
        <p:spPr>
          <a:xfrm>
            <a:off x="739878" y="321626"/>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317CBC"/>
                </a:solidFill>
                <a:latin typeface="+mj-lt"/>
                <a:ea typeface="+mj-ea"/>
                <a:cs typeface="+mj-cs"/>
              </a:defRPr>
            </a:lvl1pPr>
          </a:lstStyle>
          <a:p>
            <a:pPr algn="ctr"/>
            <a:r>
              <a:rPr lang="en-US" dirty="0"/>
              <a:t>Adding a sequence alignment track</a:t>
            </a:r>
          </a:p>
        </p:txBody>
      </p:sp>
    </p:spTree>
    <p:extLst>
      <p:ext uri="{BB962C8B-B14F-4D97-AF65-F5344CB8AC3E}">
        <p14:creationId xmlns:p14="http://schemas.microsoft.com/office/powerpoint/2010/main" val="19166207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33400" y="1543051"/>
            <a:ext cx="11658600" cy="1066800"/>
          </a:xfrm>
        </p:spPr>
        <p:txBody>
          <a:bodyPr>
            <a:normAutofit/>
          </a:bodyPr>
          <a:lstStyle/>
          <a:p>
            <a:r>
              <a:rPr lang="en-US" dirty="0"/>
              <a:t>Are the reads in same order as the SAM file?  Why might they not be?</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199" y="2391307"/>
            <a:ext cx="9399587" cy="360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1">
            <a:extLst>
              <a:ext uri="{FF2B5EF4-FFF2-40B4-BE49-F238E27FC236}">
                <a16:creationId xmlns:a16="http://schemas.microsoft.com/office/drawing/2014/main" id="{04A45ADD-0F10-68E8-3594-E55A988EF3F8}"/>
              </a:ext>
            </a:extLst>
          </p:cNvPr>
          <p:cNvSpPr txBox="1">
            <a:spLocks/>
          </p:cNvSpPr>
          <p:nvPr/>
        </p:nvSpPr>
        <p:spPr>
          <a:xfrm>
            <a:off x="739878" y="321626"/>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317CBC"/>
                </a:solidFill>
                <a:latin typeface="+mj-lt"/>
                <a:ea typeface="+mj-ea"/>
                <a:cs typeface="+mj-cs"/>
              </a:defRPr>
            </a:lvl1pPr>
          </a:lstStyle>
          <a:p>
            <a:pPr algn="ctr"/>
            <a:r>
              <a:rPr lang="en-US" dirty="0"/>
              <a:t>Adding a sequence alignment track</a:t>
            </a:r>
          </a:p>
        </p:txBody>
      </p:sp>
    </p:spTree>
    <p:extLst>
      <p:ext uri="{BB962C8B-B14F-4D97-AF65-F5344CB8AC3E}">
        <p14:creationId xmlns:p14="http://schemas.microsoft.com/office/powerpoint/2010/main" val="26549345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Routbort, Mark">
            <a:extLst>
              <a:ext uri="{FF2B5EF4-FFF2-40B4-BE49-F238E27FC236}">
                <a16:creationId xmlns:a16="http://schemas.microsoft.com/office/drawing/2014/main" id="{2CC4983D-9153-4D9B-8DA9-8635BD47C160}"/>
              </a:ext>
            </a:extLst>
          </p:cNvPr>
          <p:cNvPicPr>
            <a:picLocks noGrp="1" noChangeAspect="1"/>
          </p:cNvPicPr>
          <p:nvPr isPhoto="1"/>
        </p:nvPicPr>
        <p:blipFill>
          <a:blip r:embed="rId2">
            <a:lum/>
            <a:extLst>
              <a:ext uri="{28A0092B-C50C-407E-A947-70E740481C1C}">
                <a14:useLocalDpi xmlns:a14="http://schemas.microsoft.com/office/drawing/2010/main" val="0"/>
              </a:ext>
            </a:extLst>
          </a:blip>
          <a:stretch>
            <a:fillRect/>
          </a:stretch>
        </p:blipFill>
        <p:spPr>
          <a:xfrm>
            <a:off x="0" y="1587"/>
            <a:ext cx="12288819" cy="6856413"/>
          </a:xfrm>
          <a:prstGeom prst="rect">
            <a:avLst/>
          </a:prstGeom>
        </p:spPr>
      </p:pic>
    </p:spTree>
    <p:extLst>
      <p:ext uri="{BB962C8B-B14F-4D97-AF65-F5344CB8AC3E}">
        <p14:creationId xmlns:p14="http://schemas.microsoft.com/office/powerpoint/2010/main" val="11667121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6712"/>
            <a:ext cx="10515600" cy="1325563"/>
          </a:xfrm>
        </p:spPr>
        <p:txBody>
          <a:bodyPr/>
          <a:lstStyle/>
          <a:p>
            <a:pPr algn="ctr"/>
            <a:r>
              <a:rPr lang="en-US" dirty="0"/>
              <a:t>The Ubiquitous Tooltip/Hover</a:t>
            </a:r>
          </a:p>
        </p:txBody>
      </p:sp>
      <p:sp>
        <p:nvSpPr>
          <p:cNvPr id="3" name="Content Placeholder 2"/>
          <p:cNvSpPr>
            <a:spLocks noGrp="1"/>
          </p:cNvSpPr>
          <p:nvPr>
            <p:ph idx="1"/>
          </p:nvPr>
        </p:nvSpPr>
        <p:spPr>
          <a:xfrm>
            <a:off x="838200" y="1426804"/>
            <a:ext cx="10515600" cy="4351338"/>
          </a:xfrm>
        </p:spPr>
        <p:txBody>
          <a:bodyPr/>
          <a:lstStyle/>
          <a:p>
            <a:r>
              <a:rPr lang="en-US" dirty="0"/>
              <a:t>IGV uses hover based tooltips extensively </a:t>
            </a:r>
          </a:p>
          <a:p>
            <a:r>
              <a:rPr lang="en-US" dirty="0"/>
              <a:t>Hover over specific read to see its details</a:t>
            </a:r>
          </a:p>
          <a:p>
            <a:pPr lvl="1"/>
            <a:r>
              <a:rPr lang="en-US" dirty="0"/>
              <a:t>Read name/read length</a:t>
            </a:r>
          </a:p>
          <a:p>
            <a:pPr lvl="1"/>
            <a:r>
              <a:rPr lang="en-US" dirty="0"/>
              <a:t>Mapping quality</a:t>
            </a:r>
          </a:p>
          <a:p>
            <a:pPr lvl="1"/>
            <a:r>
              <a:rPr lang="en-US" dirty="0"/>
              <a:t>Current position</a:t>
            </a:r>
          </a:p>
          <a:p>
            <a:pPr lvl="1"/>
            <a:r>
              <a:rPr lang="en-US" dirty="0"/>
              <a:t>CIGAR</a:t>
            </a:r>
          </a:p>
          <a:p>
            <a:pPr lvl="1"/>
            <a:r>
              <a:rPr lang="en-US" dirty="0"/>
              <a:t>Clipping information</a:t>
            </a:r>
          </a:p>
          <a:p>
            <a:r>
              <a:rPr lang="en-US" dirty="0"/>
              <a:t>Tooltips can get distracting on complex crowded tracks – they can be turned off, or made to show only on clicks</a:t>
            </a:r>
          </a:p>
          <a:p>
            <a:pPr lvl="1"/>
            <a:endParaRPr lang="en-US" dirty="0"/>
          </a:p>
        </p:txBody>
      </p:sp>
      <p:pic>
        <p:nvPicPr>
          <p:cNvPr id="819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95968" y="2135315"/>
            <a:ext cx="3254957" cy="17582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631097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2759" y="233824"/>
            <a:ext cx="10858500" cy="1325563"/>
          </a:xfrm>
        </p:spPr>
        <p:txBody>
          <a:bodyPr/>
          <a:lstStyle/>
          <a:p>
            <a:pPr algn="ctr"/>
            <a:r>
              <a:rPr lang="en-US" dirty="0"/>
              <a:t>Ambiguity/degeneracy in alignment</a:t>
            </a:r>
          </a:p>
        </p:txBody>
      </p:sp>
      <p:sp>
        <p:nvSpPr>
          <p:cNvPr id="5" name="TextBox 4"/>
          <p:cNvSpPr txBox="1"/>
          <p:nvPr/>
        </p:nvSpPr>
        <p:spPr>
          <a:xfrm>
            <a:off x="3279314" y="1475191"/>
            <a:ext cx="1273628" cy="369332"/>
          </a:xfrm>
          <a:prstGeom prst="rect">
            <a:avLst/>
          </a:prstGeom>
          <a:noFill/>
        </p:spPr>
        <p:txBody>
          <a:bodyPr wrap="square" rtlCol="0">
            <a:spAutoFit/>
          </a:bodyPr>
          <a:lstStyle/>
          <a:p>
            <a:r>
              <a:rPr lang="en-US" dirty="0"/>
              <a:t>Reference</a:t>
            </a:r>
          </a:p>
        </p:txBody>
      </p:sp>
      <p:sp>
        <p:nvSpPr>
          <p:cNvPr id="6" name="TextBox 5"/>
          <p:cNvSpPr txBox="1"/>
          <p:nvPr/>
        </p:nvSpPr>
        <p:spPr>
          <a:xfrm>
            <a:off x="3279314" y="2003763"/>
            <a:ext cx="1159329" cy="369332"/>
          </a:xfrm>
          <a:prstGeom prst="rect">
            <a:avLst/>
          </a:prstGeom>
          <a:noFill/>
        </p:spPr>
        <p:txBody>
          <a:bodyPr wrap="square" rtlCol="0">
            <a:spAutoFit/>
          </a:bodyPr>
          <a:lstStyle/>
          <a:p>
            <a:r>
              <a:rPr lang="en-US" dirty="0"/>
              <a:t>Sample</a:t>
            </a:r>
          </a:p>
        </p:txBody>
      </p:sp>
      <p:sp>
        <p:nvSpPr>
          <p:cNvPr id="7" name="TextBox 6"/>
          <p:cNvSpPr txBox="1"/>
          <p:nvPr/>
        </p:nvSpPr>
        <p:spPr>
          <a:xfrm>
            <a:off x="4552942" y="1336692"/>
            <a:ext cx="4686299" cy="646331"/>
          </a:xfrm>
          <a:prstGeom prst="rect">
            <a:avLst/>
          </a:prstGeom>
          <a:noFill/>
        </p:spPr>
        <p:txBody>
          <a:bodyPr wrap="square" rtlCol="0">
            <a:spAutoFit/>
          </a:bodyPr>
          <a:lstStyle/>
          <a:p>
            <a:r>
              <a:rPr lang="en-US" sz="3600" dirty="0">
                <a:latin typeface="Consolas" panose="020B0609020204030204" pitchFamily="49" charset="0"/>
              </a:rPr>
              <a:t>GGGCATCATCATGGG</a:t>
            </a:r>
          </a:p>
        </p:txBody>
      </p:sp>
      <p:sp>
        <p:nvSpPr>
          <p:cNvPr id="10" name="TextBox 9"/>
          <p:cNvSpPr txBox="1"/>
          <p:nvPr/>
        </p:nvSpPr>
        <p:spPr>
          <a:xfrm>
            <a:off x="4552942" y="1819502"/>
            <a:ext cx="3260273" cy="923330"/>
          </a:xfrm>
          <a:prstGeom prst="rect">
            <a:avLst/>
          </a:prstGeom>
          <a:noFill/>
        </p:spPr>
        <p:txBody>
          <a:bodyPr wrap="square" rtlCol="0">
            <a:spAutoFit/>
          </a:bodyPr>
          <a:lstStyle/>
          <a:p>
            <a:r>
              <a:rPr lang="en-US" sz="3600" dirty="0">
                <a:latin typeface="Consolas" panose="020B0609020204030204" pitchFamily="49" charset="0"/>
              </a:rPr>
              <a:t>GGGCATCATGGG</a:t>
            </a:r>
          </a:p>
          <a:p>
            <a:endParaRPr lang="en-US" dirty="0"/>
          </a:p>
        </p:txBody>
      </p:sp>
      <p:grpSp>
        <p:nvGrpSpPr>
          <p:cNvPr id="15" name="Group 14"/>
          <p:cNvGrpSpPr/>
          <p:nvPr/>
        </p:nvGrpSpPr>
        <p:grpSpPr>
          <a:xfrm>
            <a:off x="1943100" y="2499792"/>
            <a:ext cx="6662051" cy="1477328"/>
            <a:chOff x="419099" y="2499792"/>
            <a:chExt cx="6662051" cy="1477328"/>
          </a:xfrm>
        </p:grpSpPr>
        <p:sp>
          <p:nvSpPr>
            <p:cNvPr id="8" name="TextBox 7"/>
            <p:cNvSpPr txBox="1"/>
            <p:nvPr/>
          </p:nvSpPr>
          <p:spPr>
            <a:xfrm>
              <a:off x="419099" y="2499792"/>
              <a:ext cx="5331280" cy="1477328"/>
            </a:xfrm>
            <a:prstGeom prst="rect">
              <a:avLst/>
            </a:prstGeom>
            <a:noFill/>
          </p:spPr>
          <p:txBody>
            <a:bodyPr wrap="square" rtlCol="0">
              <a:spAutoFit/>
            </a:bodyPr>
            <a:lstStyle/>
            <a:p>
              <a:r>
                <a:rPr lang="en-US" sz="3600">
                  <a:latin typeface="Consolas" panose="020B0609020204030204" pitchFamily="49" charset="0"/>
                </a:rPr>
                <a:t>Ref GGGCATCATCATGGG</a:t>
              </a:r>
            </a:p>
            <a:p>
              <a:r>
                <a:rPr lang="en-US" sz="3600">
                  <a:latin typeface="Consolas" panose="020B0609020204030204" pitchFamily="49" charset="0"/>
                </a:rPr>
                <a:t>Sam GGG---CATCATGGG</a:t>
              </a:r>
            </a:p>
            <a:p>
              <a:endParaRPr lang="en-US"/>
            </a:p>
          </p:txBody>
        </p:sp>
        <p:sp>
          <p:nvSpPr>
            <p:cNvPr id="12" name="TextBox 11"/>
            <p:cNvSpPr txBox="1"/>
            <p:nvPr/>
          </p:nvSpPr>
          <p:spPr>
            <a:xfrm>
              <a:off x="5497278" y="2927498"/>
              <a:ext cx="1583872" cy="369332"/>
            </a:xfrm>
            <a:prstGeom prst="rect">
              <a:avLst/>
            </a:prstGeom>
            <a:noFill/>
          </p:spPr>
          <p:txBody>
            <a:bodyPr wrap="square" rtlCol="0">
              <a:spAutoFit/>
            </a:bodyPr>
            <a:lstStyle/>
            <a:p>
              <a:r>
                <a:rPr lang="en-US"/>
                <a:t>Alignment 1</a:t>
              </a:r>
            </a:p>
          </p:txBody>
        </p:sp>
      </p:grpSp>
      <p:grpSp>
        <p:nvGrpSpPr>
          <p:cNvPr id="16" name="Group 15"/>
          <p:cNvGrpSpPr/>
          <p:nvPr/>
        </p:nvGrpSpPr>
        <p:grpSpPr>
          <a:xfrm>
            <a:off x="2830286" y="3755905"/>
            <a:ext cx="6566801" cy="1477328"/>
            <a:chOff x="1306285" y="3755905"/>
            <a:chExt cx="6566801" cy="1477328"/>
          </a:xfrm>
        </p:grpSpPr>
        <p:sp>
          <p:nvSpPr>
            <p:cNvPr id="9" name="TextBox 8"/>
            <p:cNvSpPr txBox="1"/>
            <p:nvPr/>
          </p:nvSpPr>
          <p:spPr>
            <a:xfrm>
              <a:off x="1306285" y="3755905"/>
              <a:ext cx="5282293" cy="1477328"/>
            </a:xfrm>
            <a:prstGeom prst="rect">
              <a:avLst/>
            </a:prstGeom>
            <a:noFill/>
          </p:spPr>
          <p:txBody>
            <a:bodyPr wrap="square" rtlCol="0">
              <a:spAutoFit/>
            </a:bodyPr>
            <a:lstStyle/>
            <a:p>
              <a:r>
                <a:rPr lang="en-US" sz="3600">
                  <a:latin typeface="Consolas" panose="020B0609020204030204" pitchFamily="49" charset="0"/>
                </a:rPr>
                <a:t>Ref GGGCATCATCATGGG</a:t>
              </a:r>
            </a:p>
            <a:p>
              <a:r>
                <a:rPr lang="en-US" sz="3600">
                  <a:latin typeface="Consolas" panose="020B0609020204030204" pitchFamily="49" charset="0"/>
                </a:rPr>
                <a:t>Sam GGGCAT---CATGGG</a:t>
              </a:r>
            </a:p>
            <a:p>
              <a:endParaRPr lang="en-US"/>
            </a:p>
          </p:txBody>
        </p:sp>
        <p:sp>
          <p:nvSpPr>
            <p:cNvPr id="13" name="TextBox 12"/>
            <p:cNvSpPr txBox="1"/>
            <p:nvPr/>
          </p:nvSpPr>
          <p:spPr>
            <a:xfrm>
              <a:off x="6289214" y="4198405"/>
              <a:ext cx="1583872" cy="369332"/>
            </a:xfrm>
            <a:prstGeom prst="rect">
              <a:avLst/>
            </a:prstGeom>
            <a:noFill/>
          </p:spPr>
          <p:txBody>
            <a:bodyPr wrap="square" rtlCol="0">
              <a:spAutoFit/>
            </a:bodyPr>
            <a:lstStyle/>
            <a:p>
              <a:r>
                <a:rPr lang="en-US"/>
                <a:t>Alignment 2</a:t>
              </a:r>
            </a:p>
          </p:txBody>
        </p:sp>
      </p:grpSp>
      <p:grpSp>
        <p:nvGrpSpPr>
          <p:cNvPr id="17" name="Group 16"/>
          <p:cNvGrpSpPr/>
          <p:nvPr/>
        </p:nvGrpSpPr>
        <p:grpSpPr>
          <a:xfrm>
            <a:off x="3956947" y="4974697"/>
            <a:ext cx="6531432" cy="1477328"/>
            <a:chOff x="2432947" y="4974697"/>
            <a:chExt cx="6531432" cy="1477328"/>
          </a:xfrm>
        </p:grpSpPr>
        <p:sp>
          <p:nvSpPr>
            <p:cNvPr id="11" name="TextBox 10"/>
            <p:cNvSpPr txBox="1"/>
            <p:nvPr/>
          </p:nvSpPr>
          <p:spPr>
            <a:xfrm>
              <a:off x="2432947" y="4974697"/>
              <a:ext cx="5282293" cy="1477328"/>
            </a:xfrm>
            <a:prstGeom prst="rect">
              <a:avLst/>
            </a:prstGeom>
            <a:noFill/>
          </p:spPr>
          <p:txBody>
            <a:bodyPr wrap="square" rtlCol="0">
              <a:spAutoFit/>
            </a:bodyPr>
            <a:lstStyle/>
            <a:p>
              <a:r>
                <a:rPr lang="en-US" sz="3600">
                  <a:latin typeface="Consolas" panose="020B0609020204030204" pitchFamily="49" charset="0"/>
                </a:rPr>
                <a:t>Ref GGGCATCATCATGGG</a:t>
              </a:r>
            </a:p>
            <a:p>
              <a:r>
                <a:rPr lang="en-US" sz="3600">
                  <a:latin typeface="Consolas" panose="020B0609020204030204" pitchFamily="49" charset="0"/>
                </a:rPr>
                <a:t>Sam GGGCATCAT---GGG</a:t>
              </a:r>
            </a:p>
            <a:p>
              <a:endParaRPr lang="en-US"/>
            </a:p>
          </p:txBody>
        </p:sp>
        <p:sp>
          <p:nvSpPr>
            <p:cNvPr id="14" name="TextBox 13"/>
            <p:cNvSpPr txBox="1"/>
            <p:nvPr/>
          </p:nvSpPr>
          <p:spPr>
            <a:xfrm>
              <a:off x="7380507" y="5344029"/>
              <a:ext cx="1583872" cy="369332"/>
            </a:xfrm>
            <a:prstGeom prst="rect">
              <a:avLst/>
            </a:prstGeom>
            <a:noFill/>
          </p:spPr>
          <p:txBody>
            <a:bodyPr wrap="square" rtlCol="0">
              <a:spAutoFit/>
            </a:bodyPr>
            <a:lstStyle/>
            <a:p>
              <a:r>
                <a:rPr lang="en-US"/>
                <a:t>Alignment 3</a:t>
              </a:r>
            </a:p>
          </p:txBody>
        </p:sp>
      </p:grpSp>
    </p:spTree>
    <p:extLst>
      <p:ext uri="{BB962C8B-B14F-4D97-AF65-F5344CB8AC3E}">
        <p14:creationId xmlns:p14="http://schemas.microsoft.com/office/powerpoint/2010/main" val="2579556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190749"/>
            <a:ext cx="10515600" cy="3586163"/>
          </a:xfrm>
        </p:spPr>
        <p:txBody>
          <a:bodyPr/>
          <a:lstStyle/>
          <a:p>
            <a:r>
              <a:rPr lang="en-US" dirty="0"/>
              <a:t>IMPORTANT CAVEAT – Sometime the tooltip hover is the ONLY way to know that a track is “collapsed” and contains more than one piece of information</a:t>
            </a:r>
          </a:p>
          <a:p>
            <a:r>
              <a:rPr lang="en-US" dirty="0"/>
              <a:t>This is particularly relevant for gene references (transcript-genomic mappings) – we will come back to this later</a:t>
            </a:r>
          </a:p>
          <a:p>
            <a:pPr lvl="1"/>
            <a:endParaRPr lang="en-US" dirty="0"/>
          </a:p>
        </p:txBody>
      </p:sp>
      <p:sp>
        <p:nvSpPr>
          <p:cNvPr id="4" name="Title 1">
            <a:extLst>
              <a:ext uri="{FF2B5EF4-FFF2-40B4-BE49-F238E27FC236}">
                <a16:creationId xmlns:a16="http://schemas.microsoft.com/office/drawing/2014/main" id="{5E3093F6-1C5B-927A-8CAD-1BEDD9F366E8}"/>
              </a:ext>
            </a:extLst>
          </p:cNvPr>
          <p:cNvSpPr txBox="1">
            <a:spLocks/>
          </p:cNvSpPr>
          <p:nvPr/>
        </p:nvSpPr>
        <p:spPr>
          <a:xfrm>
            <a:off x="838200" y="366712"/>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317CBC"/>
                </a:solidFill>
                <a:latin typeface="+mj-lt"/>
                <a:ea typeface="+mj-ea"/>
                <a:cs typeface="+mj-cs"/>
              </a:defRPr>
            </a:lvl1pPr>
          </a:lstStyle>
          <a:p>
            <a:pPr algn="ctr"/>
            <a:r>
              <a:rPr lang="en-US"/>
              <a:t>The Ubiquitous Tooltip/Hover</a:t>
            </a:r>
            <a:endParaRPr lang="en-US" dirty="0"/>
          </a:p>
        </p:txBody>
      </p:sp>
    </p:spTree>
    <p:extLst>
      <p:ext uri="{BB962C8B-B14F-4D97-AF65-F5344CB8AC3E}">
        <p14:creationId xmlns:p14="http://schemas.microsoft.com/office/powerpoint/2010/main" val="20263327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975" y="394621"/>
            <a:ext cx="11830050" cy="1325563"/>
          </a:xfrm>
        </p:spPr>
        <p:txBody>
          <a:bodyPr>
            <a:normAutofit/>
          </a:bodyPr>
          <a:lstStyle/>
          <a:p>
            <a:pPr algn="ctr"/>
            <a:r>
              <a:rPr lang="en-US" sz="3600" dirty="0"/>
              <a:t>A case of colorectal (CRC) adenocarcinoma</a:t>
            </a:r>
            <a:br>
              <a:rPr lang="en-US" sz="3600" dirty="0"/>
            </a:br>
            <a:r>
              <a:rPr lang="en-US" sz="2400" dirty="0"/>
              <a:t>(and lots of parameters to play with)</a:t>
            </a:r>
            <a:endParaRPr lang="en-US" sz="3600" dirty="0"/>
          </a:p>
        </p:txBody>
      </p:sp>
      <p:sp>
        <p:nvSpPr>
          <p:cNvPr id="3" name="Content Placeholder 2"/>
          <p:cNvSpPr>
            <a:spLocks noGrp="1"/>
          </p:cNvSpPr>
          <p:nvPr>
            <p:ph idx="1"/>
          </p:nvPr>
        </p:nvSpPr>
        <p:spPr>
          <a:xfrm>
            <a:off x="893763" y="1582379"/>
            <a:ext cx="10515600" cy="4633913"/>
          </a:xfrm>
        </p:spPr>
        <p:txBody>
          <a:bodyPr/>
          <a:lstStyle/>
          <a:p>
            <a:r>
              <a:rPr lang="en-US" dirty="0"/>
              <a:t>50-gene </a:t>
            </a:r>
            <a:r>
              <a:rPr lang="en-US" dirty="0" err="1"/>
              <a:t>amplicon</a:t>
            </a:r>
            <a:r>
              <a:rPr lang="en-US" dirty="0"/>
              <a:t> hotspot NGS panel</a:t>
            </a:r>
          </a:p>
          <a:p>
            <a:r>
              <a:rPr lang="en-US" dirty="0"/>
              <a:t>Ion Torrent based (non-paired end)</a:t>
            </a:r>
          </a:p>
          <a:p>
            <a:r>
              <a:rPr lang="en-US" dirty="0"/>
              <a:t>Tumor only – no </a:t>
            </a:r>
            <a:r>
              <a:rPr lang="en-US" dirty="0" err="1"/>
              <a:t>germline</a:t>
            </a:r>
            <a:r>
              <a:rPr lang="en-US" dirty="0"/>
              <a:t> control</a:t>
            </a:r>
          </a:p>
          <a:p>
            <a:r>
              <a:rPr lang="en-US" dirty="0"/>
              <a:t>4 called variants post-filtering (variants.jpg)</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619500"/>
            <a:ext cx="12303126"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49905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272742"/>
            <a:ext cx="10515600" cy="2955636"/>
          </a:xfrm>
        </p:spPr>
        <p:txBody>
          <a:bodyPr>
            <a:normAutofit fontScale="92500" lnSpcReduction="20000"/>
          </a:bodyPr>
          <a:lstStyle/>
          <a:p>
            <a:r>
              <a:rPr lang="en-US" dirty="0"/>
              <a:t>When </a:t>
            </a:r>
            <a:r>
              <a:rPr lang="en-US" dirty="0" err="1"/>
              <a:t>germline</a:t>
            </a:r>
            <a:r>
              <a:rPr lang="en-US" dirty="0"/>
              <a:t> is not available for comparison, comparison to other samples on the same assay can be highly useful</a:t>
            </a:r>
          </a:p>
          <a:p>
            <a:pPr lvl="1"/>
            <a:r>
              <a:rPr lang="en-US" dirty="0"/>
              <a:t>Background noise</a:t>
            </a:r>
          </a:p>
          <a:p>
            <a:pPr lvl="1"/>
            <a:r>
              <a:rPr lang="en-US" dirty="0"/>
              <a:t>Platform specific artifacts</a:t>
            </a:r>
          </a:p>
          <a:p>
            <a:pPr lvl="1"/>
            <a:r>
              <a:rPr lang="en-US" dirty="0"/>
              <a:t>Contamination</a:t>
            </a:r>
          </a:p>
          <a:p>
            <a:r>
              <a:rPr lang="en-US" dirty="0"/>
              <a:t>We will create a convenient multiple sample &amp; multiple position view in IGV manually</a:t>
            </a:r>
          </a:p>
          <a:p>
            <a:r>
              <a:rPr lang="en-US" dirty="0"/>
              <a:t>Ideally, your genomic reporting software should create these views easily</a:t>
            </a:r>
          </a:p>
        </p:txBody>
      </p:sp>
      <p:sp>
        <p:nvSpPr>
          <p:cNvPr id="6" name="Title 1">
            <a:extLst>
              <a:ext uri="{FF2B5EF4-FFF2-40B4-BE49-F238E27FC236}">
                <a16:creationId xmlns:a16="http://schemas.microsoft.com/office/drawing/2014/main" id="{23833812-736C-5878-1AEA-C9E995AE659C}"/>
              </a:ext>
            </a:extLst>
          </p:cNvPr>
          <p:cNvSpPr txBox="1">
            <a:spLocks/>
          </p:cNvSpPr>
          <p:nvPr/>
        </p:nvSpPr>
        <p:spPr>
          <a:xfrm>
            <a:off x="180975" y="453615"/>
            <a:ext cx="1183005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317CBC"/>
                </a:solidFill>
                <a:latin typeface="+mj-lt"/>
                <a:ea typeface="+mj-ea"/>
                <a:cs typeface="+mj-cs"/>
              </a:defRPr>
            </a:lvl1pPr>
          </a:lstStyle>
          <a:p>
            <a:pPr algn="ctr"/>
            <a:r>
              <a:rPr lang="en-US" sz="4000" dirty="0"/>
              <a:t>A case of colorectal (CRC) adenocarcinoma</a:t>
            </a:r>
          </a:p>
        </p:txBody>
      </p:sp>
    </p:spTree>
    <p:extLst>
      <p:ext uri="{BB962C8B-B14F-4D97-AF65-F5344CB8AC3E}">
        <p14:creationId xmlns:p14="http://schemas.microsoft.com/office/powerpoint/2010/main" val="11926590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721415"/>
            <a:ext cx="10515600" cy="3981450"/>
          </a:xfrm>
        </p:spPr>
        <p:txBody>
          <a:bodyPr>
            <a:normAutofit fontScale="85000" lnSpcReduction="20000"/>
          </a:bodyPr>
          <a:lstStyle/>
          <a:p>
            <a:r>
              <a:rPr lang="en-US" dirty="0"/>
              <a:t>Load hg19 genome (this will clear any tracks)</a:t>
            </a:r>
          </a:p>
          <a:p>
            <a:r>
              <a:rPr lang="en-US" dirty="0"/>
              <a:t>From the “Colorectal” folder, do the following</a:t>
            </a:r>
          </a:p>
          <a:p>
            <a:pPr lvl="1"/>
            <a:r>
              <a:rPr lang="en-US" dirty="0"/>
              <a:t>Load CRC1.bam</a:t>
            </a:r>
          </a:p>
          <a:p>
            <a:pPr lvl="1"/>
            <a:r>
              <a:rPr lang="en-US" dirty="0"/>
              <a:t>Load CRC2.bam</a:t>
            </a:r>
          </a:p>
          <a:p>
            <a:pPr lvl="1"/>
            <a:r>
              <a:rPr lang="en-US" dirty="0"/>
              <a:t>Load CRC3.bam</a:t>
            </a:r>
          </a:p>
          <a:p>
            <a:pPr lvl="1"/>
            <a:r>
              <a:rPr lang="en-US" dirty="0"/>
              <a:t>Load CRC4.bam</a:t>
            </a:r>
          </a:p>
          <a:p>
            <a:r>
              <a:rPr lang="en-US" dirty="0"/>
              <a:t>&lt;CONTIG&gt;:&lt;POSITION&gt; is a standard expression of a genomic position</a:t>
            </a:r>
          </a:p>
          <a:p>
            <a:pPr lvl="1"/>
            <a:r>
              <a:rPr lang="en-US" dirty="0"/>
              <a:t>Navigate to the APC mutation at chr5:112174577 </a:t>
            </a:r>
          </a:p>
          <a:p>
            <a:r>
              <a:rPr lang="en-US" dirty="0"/>
              <a:t>What is the VAF/MAF of this mutation in sample 1?  (Hover over the coverage track at the position of the variant)</a:t>
            </a:r>
          </a:p>
          <a:p>
            <a:r>
              <a:rPr lang="en-US" dirty="0"/>
              <a:t>How many forward reads show the variant?  How many reverse reads?</a:t>
            </a:r>
          </a:p>
          <a:p>
            <a:r>
              <a:rPr lang="en-US" dirty="0"/>
              <a:t>Is this a “clean” position in the other samples?</a:t>
            </a:r>
          </a:p>
        </p:txBody>
      </p:sp>
      <p:sp>
        <p:nvSpPr>
          <p:cNvPr id="6" name="Title 1">
            <a:extLst>
              <a:ext uri="{FF2B5EF4-FFF2-40B4-BE49-F238E27FC236}">
                <a16:creationId xmlns:a16="http://schemas.microsoft.com/office/drawing/2014/main" id="{7A63B473-787B-D780-D017-2C4C28ADBB85}"/>
              </a:ext>
            </a:extLst>
          </p:cNvPr>
          <p:cNvSpPr txBox="1">
            <a:spLocks/>
          </p:cNvSpPr>
          <p:nvPr/>
        </p:nvSpPr>
        <p:spPr>
          <a:xfrm>
            <a:off x="180975" y="453615"/>
            <a:ext cx="1183005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317CBC"/>
                </a:solidFill>
                <a:latin typeface="+mj-lt"/>
                <a:ea typeface="+mj-ea"/>
                <a:cs typeface="+mj-cs"/>
              </a:defRPr>
            </a:lvl1pPr>
          </a:lstStyle>
          <a:p>
            <a:pPr algn="ctr"/>
            <a:r>
              <a:rPr lang="en-US" sz="4000" dirty="0"/>
              <a:t>A case of colorectal (CRC) adenocarcinoma</a:t>
            </a:r>
          </a:p>
        </p:txBody>
      </p:sp>
    </p:spTree>
    <p:extLst>
      <p:ext uri="{BB962C8B-B14F-4D97-AF65-F5344CB8AC3E}">
        <p14:creationId xmlns:p14="http://schemas.microsoft.com/office/powerpoint/2010/main" val="34735944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9145" y="1529531"/>
            <a:ext cx="10687050" cy="4381501"/>
          </a:xfrm>
        </p:spPr>
        <p:txBody>
          <a:bodyPr>
            <a:normAutofit fontScale="92500" lnSpcReduction="20000"/>
          </a:bodyPr>
          <a:lstStyle/>
          <a:p>
            <a:r>
              <a:rPr lang="en-US" dirty="0"/>
              <a:t>In the CRC folder,</a:t>
            </a:r>
          </a:p>
          <a:p>
            <a:pPr lvl="1"/>
            <a:r>
              <a:rPr lang="en-US" dirty="0"/>
              <a:t>Inspect the </a:t>
            </a:r>
            <a:r>
              <a:rPr lang="en-US" dirty="0" err="1"/>
              <a:t>amplicons.bed</a:t>
            </a:r>
            <a:r>
              <a:rPr lang="en-US" dirty="0"/>
              <a:t> file in your text editor</a:t>
            </a:r>
          </a:p>
          <a:p>
            <a:pPr lvl="1"/>
            <a:r>
              <a:rPr lang="en-US" dirty="0"/>
              <a:t>What is this file?</a:t>
            </a:r>
          </a:p>
          <a:p>
            <a:pPr lvl="1"/>
            <a:r>
              <a:rPr lang="en-US" dirty="0"/>
              <a:t>Add it to the tracks in IGV – what do you see?</a:t>
            </a:r>
          </a:p>
          <a:p>
            <a:pPr lvl="1"/>
            <a:r>
              <a:rPr lang="en-US" dirty="0"/>
              <a:t>Zoom out, either by</a:t>
            </a:r>
          </a:p>
          <a:p>
            <a:pPr lvl="2"/>
            <a:r>
              <a:rPr lang="en-US" dirty="0"/>
              <a:t>Clicking on the zoom buttons in the upper right of IGV</a:t>
            </a:r>
          </a:p>
          <a:p>
            <a:pPr lvl="2"/>
            <a:r>
              <a:rPr lang="en-US" dirty="0"/>
              <a:t>Navigating to all of APC (how?)</a:t>
            </a:r>
          </a:p>
          <a:p>
            <a:pPr lvl="1"/>
            <a:r>
              <a:rPr lang="en-US" dirty="0"/>
              <a:t>Will this annotation track be helpful in finding your way back to the sequence reads?</a:t>
            </a:r>
          </a:p>
          <a:p>
            <a:pPr lvl="1"/>
            <a:r>
              <a:rPr lang="en-US" dirty="0"/>
              <a:t>How can we get back?  Hint:  Hover over the </a:t>
            </a:r>
            <a:r>
              <a:rPr lang="en-US" dirty="0" err="1"/>
              <a:t>contig</a:t>
            </a:r>
            <a:r>
              <a:rPr lang="en-US" dirty="0"/>
              <a:t>/axis map and read the instructions</a:t>
            </a:r>
          </a:p>
          <a:p>
            <a:pPr lvl="1"/>
            <a:r>
              <a:rPr lang="en-US" dirty="0"/>
              <a:t>Find the variant position by browsing for it</a:t>
            </a:r>
          </a:p>
          <a:p>
            <a:pPr lvl="1"/>
            <a:r>
              <a:rPr lang="en-US" dirty="0"/>
              <a:t>Is there any overlap in the </a:t>
            </a:r>
            <a:r>
              <a:rPr lang="en-US" dirty="0" err="1"/>
              <a:t>amplicons.bed</a:t>
            </a:r>
            <a:r>
              <a:rPr lang="en-US" dirty="0"/>
              <a:t> track?  </a:t>
            </a:r>
          </a:p>
          <a:p>
            <a:pPr lvl="2"/>
            <a:r>
              <a:rPr lang="en-US" dirty="0"/>
              <a:t>This is a single-vial multiplex PCR library prep.  </a:t>
            </a:r>
          </a:p>
          <a:p>
            <a:pPr lvl="2"/>
            <a:r>
              <a:rPr lang="en-US" dirty="0"/>
              <a:t>Hover over the </a:t>
            </a:r>
            <a:r>
              <a:rPr lang="en-US" dirty="0" err="1"/>
              <a:t>amplicons</a:t>
            </a:r>
            <a:r>
              <a:rPr lang="en-US" dirty="0"/>
              <a:t> track and look at the tooltip</a:t>
            </a:r>
          </a:p>
          <a:p>
            <a:pPr lvl="1"/>
            <a:endParaRPr lang="en-US" dirty="0"/>
          </a:p>
        </p:txBody>
      </p:sp>
      <p:sp>
        <p:nvSpPr>
          <p:cNvPr id="6" name="Title 1">
            <a:extLst>
              <a:ext uri="{FF2B5EF4-FFF2-40B4-BE49-F238E27FC236}">
                <a16:creationId xmlns:a16="http://schemas.microsoft.com/office/drawing/2014/main" id="{45ACAD18-52C4-2501-A423-8A67F4E5CCDE}"/>
              </a:ext>
            </a:extLst>
          </p:cNvPr>
          <p:cNvSpPr txBox="1">
            <a:spLocks/>
          </p:cNvSpPr>
          <p:nvPr/>
        </p:nvSpPr>
        <p:spPr>
          <a:xfrm>
            <a:off x="180975" y="453615"/>
            <a:ext cx="1183005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317CBC"/>
                </a:solidFill>
                <a:latin typeface="+mj-lt"/>
                <a:ea typeface="+mj-ea"/>
                <a:cs typeface="+mj-cs"/>
              </a:defRPr>
            </a:lvl1pPr>
          </a:lstStyle>
          <a:p>
            <a:pPr algn="ctr"/>
            <a:r>
              <a:rPr lang="en-US" sz="4000" dirty="0"/>
              <a:t>A case of colorectal (CRC) adenocarcinoma</a:t>
            </a:r>
          </a:p>
        </p:txBody>
      </p:sp>
    </p:spTree>
    <p:extLst>
      <p:ext uri="{BB962C8B-B14F-4D97-AF65-F5344CB8AC3E}">
        <p14:creationId xmlns:p14="http://schemas.microsoft.com/office/powerpoint/2010/main" val="34136335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1950" y="365125"/>
            <a:ext cx="11830050" cy="1325563"/>
          </a:xfrm>
        </p:spPr>
        <p:txBody>
          <a:bodyPr>
            <a:normAutofit/>
          </a:bodyPr>
          <a:lstStyle/>
          <a:p>
            <a:r>
              <a:rPr lang="en-US" sz="4000" dirty="0"/>
              <a:t>A case of colorectal (CRC) adenocarcinoma</a:t>
            </a:r>
          </a:p>
        </p:txBody>
      </p:sp>
      <p:sp>
        <p:nvSpPr>
          <p:cNvPr id="3" name="Content Placeholder 2"/>
          <p:cNvSpPr>
            <a:spLocks noGrp="1"/>
          </p:cNvSpPr>
          <p:nvPr>
            <p:ph idx="1"/>
          </p:nvPr>
        </p:nvSpPr>
        <p:spPr>
          <a:xfrm>
            <a:off x="647700" y="1657351"/>
            <a:ext cx="10687050" cy="4114800"/>
          </a:xfrm>
        </p:spPr>
        <p:txBody>
          <a:bodyPr>
            <a:normAutofit fontScale="92500" lnSpcReduction="10000"/>
          </a:bodyPr>
          <a:lstStyle/>
          <a:p>
            <a:r>
              <a:rPr lang="en-US" sz="3200" dirty="0"/>
              <a:t>Inspect the </a:t>
            </a:r>
            <a:r>
              <a:rPr lang="en-US" sz="3200" dirty="0" err="1"/>
              <a:t>common.bed</a:t>
            </a:r>
            <a:r>
              <a:rPr lang="en-US" sz="3200" dirty="0"/>
              <a:t> file</a:t>
            </a:r>
          </a:p>
          <a:p>
            <a:pPr lvl="1"/>
            <a:r>
              <a:rPr lang="en-US" sz="2800" dirty="0"/>
              <a:t>What is it?</a:t>
            </a:r>
          </a:p>
          <a:p>
            <a:pPr lvl="1"/>
            <a:r>
              <a:rPr lang="en-US" sz="2800" dirty="0"/>
              <a:t>How is it different than the </a:t>
            </a:r>
            <a:r>
              <a:rPr lang="en-US" sz="2800" dirty="0" err="1"/>
              <a:t>amplicons.bed</a:t>
            </a:r>
            <a:r>
              <a:rPr lang="en-US" sz="2800" dirty="0"/>
              <a:t> file?</a:t>
            </a:r>
          </a:p>
          <a:p>
            <a:pPr lvl="1"/>
            <a:r>
              <a:rPr lang="en-US" sz="2800" dirty="0"/>
              <a:t>Add it to IGV</a:t>
            </a:r>
          </a:p>
          <a:p>
            <a:r>
              <a:rPr lang="en-US" sz="3200" dirty="0"/>
              <a:t>Inspect the </a:t>
            </a:r>
            <a:r>
              <a:rPr lang="en-US" sz="3200" dirty="0" err="1"/>
              <a:t>cosmic.bed</a:t>
            </a:r>
            <a:r>
              <a:rPr lang="en-US" sz="3200" dirty="0"/>
              <a:t> file</a:t>
            </a:r>
          </a:p>
          <a:p>
            <a:pPr lvl="1"/>
            <a:r>
              <a:rPr lang="en-US" sz="2800" dirty="0"/>
              <a:t>What is it?</a:t>
            </a:r>
          </a:p>
          <a:p>
            <a:pPr lvl="1"/>
            <a:r>
              <a:rPr lang="en-US" sz="2800" dirty="0"/>
              <a:t>Add it to IGV</a:t>
            </a:r>
          </a:p>
          <a:p>
            <a:r>
              <a:rPr lang="en-US" sz="3200" dirty="0"/>
              <a:t>Do these tracks overlaps?  How can you tell?  How can you fix this?</a:t>
            </a:r>
          </a:p>
          <a:p>
            <a:pPr lvl="1"/>
            <a:r>
              <a:rPr lang="en-US" dirty="0"/>
              <a:t>Collapsing Sidetrack</a:t>
            </a:r>
          </a:p>
          <a:p>
            <a:pPr lvl="1"/>
            <a:endParaRPr lang="en-US" sz="2800" dirty="0"/>
          </a:p>
        </p:txBody>
      </p:sp>
    </p:spTree>
    <p:extLst>
      <p:ext uri="{BB962C8B-B14F-4D97-AF65-F5344CB8AC3E}">
        <p14:creationId xmlns:p14="http://schemas.microsoft.com/office/powerpoint/2010/main" val="37235637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pPr algn="ctr"/>
            <a:r>
              <a:rPr lang="en-US" dirty="0"/>
              <a:t>Collapsing Sidetrack</a:t>
            </a:r>
          </a:p>
        </p:txBody>
      </p:sp>
      <p:sp>
        <p:nvSpPr>
          <p:cNvPr id="3" name="Content Placeholder 2"/>
          <p:cNvSpPr>
            <a:spLocks noGrp="1"/>
          </p:cNvSpPr>
          <p:nvPr>
            <p:ph idx="1"/>
          </p:nvPr>
        </p:nvSpPr>
        <p:spPr>
          <a:xfrm>
            <a:off x="361950" y="1501775"/>
            <a:ext cx="8458200" cy="4351338"/>
          </a:xfrm>
        </p:spPr>
        <p:txBody>
          <a:bodyPr>
            <a:normAutofit fontScale="85000" lnSpcReduction="20000"/>
          </a:bodyPr>
          <a:lstStyle/>
          <a:p>
            <a:r>
              <a:rPr lang="en-US" dirty="0"/>
              <a:t>IGV can show 3 visual modes for tracks</a:t>
            </a:r>
          </a:p>
          <a:p>
            <a:pPr lvl="1"/>
            <a:r>
              <a:rPr lang="en-US" dirty="0"/>
              <a:t>Collapsed (smallest)</a:t>
            </a:r>
          </a:p>
          <a:p>
            <a:pPr lvl="1"/>
            <a:r>
              <a:rPr lang="en-US" dirty="0"/>
              <a:t>Squished</a:t>
            </a:r>
          </a:p>
          <a:p>
            <a:pPr lvl="1"/>
            <a:r>
              <a:rPr lang="en-US" dirty="0"/>
              <a:t>Expanded (largest)</a:t>
            </a:r>
          </a:p>
          <a:p>
            <a:r>
              <a:rPr lang="en-US" dirty="0"/>
              <a:t>What these modes do depend a little on the kind of track:</a:t>
            </a:r>
          </a:p>
          <a:p>
            <a:pPr lvl="1"/>
            <a:r>
              <a:rPr lang="en-US" dirty="0"/>
              <a:t>Sequence tracks never actually overlap even if collapsed</a:t>
            </a:r>
          </a:p>
          <a:p>
            <a:pPr lvl="1"/>
            <a:r>
              <a:rPr lang="en-US" dirty="0"/>
              <a:t>Annotation tracks </a:t>
            </a:r>
            <a:r>
              <a:rPr lang="en-US" b="1" dirty="0"/>
              <a:t>may overlap/consolidate when collapsed</a:t>
            </a:r>
          </a:p>
          <a:p>
            <a:r>
              <a:rPr lang="en-US" dirty="0"/>
              <a:t>Hovering over an annotation track may indicate it is collapsed (more than one annotation is seen)</a:t>
            </a:r>
          </a:p>
          <a:p>
            <a:r>
              <a:rPr lang="en-US" dirty="0"/>
              <a:t>Right-clicking on a track will show a context menu that give the visual mode and allows it to be changed</a:t>
            </a:r>
          </a:p>
          <a:p>
            <a:pPr lvl="1"/>
            <a:r>
              <a:rPr lang="en-US" dirty="0"/>
              <a:t>This is particularly important for genes with more than one reference transcript</a:t>
            </a:r>
          </a:p>
          <a:p>
            <a:pPr lvl="1"/>
            <a:r>
              <a:rPr lang="en-US" dirty="0"/>
              <a:t>Does APC have more than one reference transcript?  How many?</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78312" y="2205038"/>
            <a:ext cx="3493576" cy="2576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991033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7700" y="2251587"/>
            <a:ext cx="10687050" cy="3520564"/>
          </a:xfrm>
        </p:spPr>
        <p:txBody>
          <a:bodyPr>
            <a:normAutofit/>
          </a:bodyPr>
          <a:lstStyle/>
          <a:p>
            <a:r>
              <a:rPr lang="en-US" sz="3200" dirty="0"/>
              <a:t>The coordinates.txt file contains the 4 variant genomic positions</a:t>
            </a:r>
          </a:p>
          <a:p>
            <a:r>
              <a:rPr lang="en-US" sz="3200" dirty="0"/>
              <a:t>Can you navigate to all 4 positions at the same time?</a:t>
            </a:r>
          </a:p>
          <a:p>
            <a:pPr lvl="1"/>
            <a:r>
              <a:rPr lang="en-US" sz="2400" dirty="0"/>
              <a:t>Hint: Remember the simple genome when we looked at both chromosomes side by side</a:t>
            </a:r>
          </a:p>
          <a:p>
            <a:pPr marL="457200" lvl="1" indent="0">
              <a:buNone/>
            </a:pPr>
            <a:endParaRPr lang="en-US" sz="2400" dirty="0"/>
          </a:p>
          <a:p>
            <a:pPr lvl="1"/>
            <a:endParaRPr lang="en-US" sz="2800" dirty="0"/>
          </a:p>
        </p:txBody>
      </p:sp>
      <p:sp>
        <p:nvSpPr>
          <p:cNvPr id="6" name="Title 1">
            <a:extLst>
              <a:ext uri="{FF2B5EF4-FFF2-40B4-BE49-F238E27FC236}">
                <a16:creationId xmlns:a16="http://schemas.microsoft.com/office/drawing/2014/main" id="{DF18BFA7-EFBD-FC79-8834-046BA51F7784}"/>
              </a:ext>
            </a:extLst>
          </p:cNvPr>
          <p:cNvSpPr txBox="1">
            <a:spLocks/>
          </p:cNvSpPr>
          <p:nvPr/>
        </p:nvSpPr>
        <p:spPr>
          <a:xfrm>
            <a:off x="180975" y="453615"/>
            <a:ext cx="1183005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317CBC"/>
                </a:solidFill>
                <a:latin typeface="+mj-lt"/>
                <a:ea typeface="+mj-ea"/>
                <a:cs typeface="+mj-cs"/>
              </a:defRPr>
            </a:lvl1pPr>
          </a:lstStyle>
          <a:p>
            <a:pPr algn="ctr"/>
            <a:r>
              <a:rPr lang="en-US" sz="4000" dirty="0"/>
              <a:t>A case of colorectal (CRC) adenocarcinoma</a:t>
            </a:r>
          </a:p>
        </p:txBody>
      </p:sp>
    </p:spTree>
    <p:extLst>
      <p:ext uri="{BB962C8B-B14F-4D97-AF65-F5344CB8AC3E}">
        <p14:creationId xmlns:p14="http://schemas.microsoft.com/office/powerpoint/2010/main" val="29666923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8631" y="381834"/>
            <a:ext cx="10515600" cy="1325563"/>
          </a:xfrm>
        </p:spPr>
        <p:txBody>
          <a:bodyPr/>
          <a:lstStyle/>
          <a:p>
            <a:r>
              <a:rPr lang="en-US" dirty="0"/>
              <a:t>IGV – Integrative Genomics Viewer</a:t>
            </a:r>
          </a:p>
        </p:txBody>
      </p:sp>
      <p:sp>
        <p:nvSpPr>
          <p:cNvPr id="3" name="Content Placeholder 2"/>
          <p:cNvSpPr>
            <a:spLocks noGrp="1"/>
          </p:cNvSpPr>
          <p:nvPr>
            <p:ph idx="1"/>
          </p:nvPr>
        </p:nvSpPr>
        <p:spPr>
          <a:xfrm>
            <a:off x="1103588" y="1408386"/>
            <a:ext cx="10594426" cy="4614042"/>
          </a:xfrm>
        </p:spPr>
        <p:txBody>
          <a:bodyPr>
            <a:normAutofit/>
          </a:bodyPr>
          <a:lstStyle/>
          <a:p>
            <a:r>
              <a:rPr lang="en-US" dirty="0"/>
              <a:t>Open source software from the Broad Institute</a:t>
            </a:r>
          </a:p>
          <a:p>
            <a:r>
              <a:rPr lang="en-US" dirty="0"/>
              <a:t>Highly capable and well maintained genomic viewer</a:t>
            </a:r>
          </a:p>
          <a:p>
            <a:pPr lvl="1"/>
            <a:r>
              <a:rPr lang="en-US" dirty="0"/>
              <a:t>The Java based version is the most full-featured (there is also a </a:t>
            </a:r>
            <a:r>
              <a:rPr lang="en-US" dirty="0" err="1"/>
              <a:t>Javascript</a:t>
            </a:r>
            <a:r>
              <a:rPr lang="en-US" dirty="0"/>
              <a:t> based version which can be embedded in web pages directly and viewed on nearly all browsers)</a:t>
            </a:r>
          </a:p>
          <a:p>
            <a:r>
              <a:rPr lang="en-US" dirty="0"/>
              <a:t>Latest version downloads</a:t>
            </a:r>
            <a:br>
              <a:rPr lang="en-US" dirty="0"/>
            </a:br>
            <a:r>
              <a:rPr lang="en-US" dirty="0">
                <a:hlinkClick r:id="rId3"/>
              </a:rPr>
              <a:t>https://igv.org/doc/desktop/#DownloadPage/</a:t>
            </a:r>
            <a:endParaRPr lang="en-US" dirty="0"/>
          </a:p>
          <a:p>
            <a:r>
              <a:rPr lang="en-US" dirty="0"/>
              <a:t>Help/feature chat group </a:t>
            </a:r>
            <a:br>
              <a:rPr lang="en-US" dirty="0"/>
            </a:br>
            <a:r>
              <a:rPr lang="en-US" dirty="0">
                <a:hlinkClick r:id="rId4"/>
              </a:rPr>
              <a:t>https://groups.google.com/forum/#!forum/igv-help</a:t>
            </a:r>
            <a:endParaRPr lang="en-US" dirty="0"/>
          </a:p>
          <a:p>
            <a:endParaRPr lang="en-US" dirty="0"/>
          </a:p>
          <a:p>
            <a:endParaRPr lang="en-US" dirty="0"/>
          </a:p>
        </p:txBody>
      </p:sp>
    </p:spTree>
    <p:extLst>
      <p:ext uri="{BB962C8B-B14F-4D97-AF65-F5344CB8AC3E}">
        <p14:creationId xmlns:p14="http://schemas.microsoft.com/office/powerpoint/2010/main" val="58779322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7700" y="2133599"/>
            <a:ext cx="10687050" cy="3638551"/>
          </a:xfrm>
        </p:spPr>
        <p:txBody>
          <a:bodyPr>
            <a:normAutofit/>
          </a:bodyPr>
          <a:lstStyle/>
          <a:p>
            <a:r>
              <a:rPr lang="en-US" sz="3200" dirty="0"/>
              <a:t>Can you navigate to all 4 positions at the same time?</a:t>
            </a:r>
          </a:p>
          <a:p>
            <a:pPr marL="457200" lvl="1" indent="0">
              <a:buNone/>
            </a:pPr>
            <a:endParaRPr lang="en-US" sz="2400" dirty="0"/>
          </a:p>
          <a:p>
            <a:pPr marL="457200" lvl="1" indent="0">
              <a:buNone/>
            </a:pPr>
            <a:r>
              <a:rPr lang="en-US" sz="2400" dirty="0"/>
              <a:t>Answer – put the positions together, separated </a:t>
            </a:r>
            <a:r>
              <a:rPr lang="en-US" dirty="0"/>
              <a:t>by spaces, i.e. </a:t>
            </a:r>
            <a:br>
              <a:rPr lang="en-US" dirty="0"/>
            </a:br>
            <a:br>
              <a:rPr lang="en-US" dirty="0"/>
            </a:br>
            <a:r>
              <a:rPr lang="en-US" dirty="0"/>
              <a:t>chr5:112174577 chr4:153249385 chr18:48591918 chr12:25398284</a:t>
            </a:r>
            <a:endParaRPr lang="en-US" sz="2400" dirty="0"/>
          </a:p>
          <a:p>
            <a:pPr marL="457200" lvl="1" indent="0">
              <a:buNone/>
            </a:pPr>
            <a:endParaRPr lang="en-US" sz="2400" dirty="0"/>
          </a:p>
          <a:p>
            <a:pPr lvl="1"/>
            <a:endParaRPr lang="en-US" sz="2800" dirty="0"/>
          </a:p>
        </p:txBody>
      </p:sp>
      <p:sp>
        <p:nvSpPr>
          <p:cNvPr id="6" name="Title 1">
            <a:extLst>
              <a:ext uri="{FF2B5EF4-FFF2-40B4-BE49-F238E27FC236}">
                <a16:creationId xmlns:a16="http://schemas.microsoft.com/office/drawing/2014/main" id="{A338EB48-D27D-9BA0-D5C1-D8BFB8BF8931}"/>
              </a:ext>
            </a:extLst>
          </p:cNvPr>
          <p:cNvSpPr txBox="1">
            <a:spLocks/>
          </p:cNvSpPr>
          <p:nvPr/>
        </p:nvSpPr>
        <p:spPr>
          <a:xfrm>
            <a:off x="180975" y="453615"/>
            <a:ext cx="1183005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317CBC"/>
                </a:solidFill>
                <a:latin typeface="+mj-lt"/>
                <a:ea typeface="+mj-ea"/>
                <a:cs typeface="+mj-cs"/>
              </a:defRPr>
            </a:lvl1pPr>
          </a:lstStyle>
          <a:p>
            <a:pPr algn="ctr"/>
            <a:r>
              <a:rPr lang="en-US" sz="4000" dirty="0"/>
              <a:t>A case of colorectal (CRC) adenocarcinoma</a:t>
            </a:r>
          </a:p>
        </p:txBody>
      </p:sp>
    </p:spTree>
    <p:extLst>
      <p:ext uri="{BB962C8B-B14F-4D97-AF65-F5344CB8AC3E}">
        <p14:creationId xmlns:p14="http://schemas.microsoft.com/office/powerpoint/2010/main" val="40551656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97365" y="1405345"/>
            <a:ext cx="5197270" cy="728253"/>
          </a:xfrm>
        </p:spPr>
        <p:txBody>
          <a:bodyPr>
            <a:normAutofit/>
          </a:bodyPr>
          <a:lstStyle/>
          <a:p>
            <a:pPr algn="ctr"/>
            <a:r>
              <a:rPr lang="en-US" sz="3200" dirty="0"/>
              <a:t>Custom location lists</a:t>
            </a:r>
          </a:p>
        </p:txBody>
      </p:sp>
      <p:sp>
        <p:nvSpPr>
          <p:cNvPr id="3" name="Content Placeholder 2"/>
          <p:cNvSpPr>
            <a:spLocks noGrp="1"/>
          </p:cNvSpPr>
          <p:nvPr>
            <p:ph idx="1"/>
          </p:nvPr>
        </p:nvSpPr>
        <p:spPr>
          <a:xfrm>
            <a:off x="647700" y="2133599"/>
            <a:ext cx="10687050" cy="3638551"/>
          </a:xfrm>
        </p:spPr>
        <p:txBody>
          <a:bodyPr>
            <a:normAutofit/>
          </a:bodyPr>
          <a:lstStyle/>
          <a:p>
            <a:r>
              <a:rPr lang="en-US" sz="3200" dirty="0"/>
              <a:t>Custom locations lists can be added to IGV to show a set of regions of interest on demand</a:t>
            </a:r>
          </a:p>
          <a:p>
            <a:r>
              <a:rPr lang="en-US" sz="3200" dirty="0"/>
              <a:t>For instance, NRAS/KRAS/BRAF hotspots</a:t>
            </a:r>
          </a:p>
          <a:p>
            <a:r>
              <a:rPr lang="en-US" sz="3200" dirty="0"/>
              <a:t>This library prep includes a “SNP_ID” – a set of 8 highly polymorphic loci which are included just for sample identification purposes</a:t>
            </a:r>
          </a:p>
          <a:p>
            <a:r>
              <a:rPr lang="en-US" sz="3200" dirty="0"/>
              <a:t>These loci are present in the SNP_ID.txt file</a:t>
            </a:r>
          </a:p>
          <a:p>
            <a:endParaRPr lang="en-US" sz="2400" dirty="0"/>
          </a:p>
          <a:p>
            <a:pPr marL="457200" lvl="1" indent="0">
              <a:buNone/>
            </a:pPr>
            <a:endParaRPr lang="en-US" sz="2400" dirty="0"/>
          </a:p>
          <a:p>
            <a:pPr lvl="1"/>
            <a:endParaRPr lang="en-US" sz="2800" dirty="0"/>
          </a:p>
        </p:txBody>
      </p:sp>
      <p:sp>
        <p:nvSpPr>
          <p:cNvPr id="4" name="Title 1">
            <a:extLst>
              <a:ext uri="{FF2B5EF4-FFF2-40B4-BE49-F238E27FC236}">
                <a16:creationId xmlns:a16="http://schemas.microsoft.com/office/drawing/2014/main" id="{D59F8E9C-E194-8AF2-F34D-63B6E241A649}"/>
              </a:ext>
            </a:extLst>
          </p:cNvPr>
          <p:cNvSpPr txBox="1">
            <a:spLocks/>
          </p:cNvSpPr>
          <p:nvPr/>
        </p:nvSpPr>
        <p:spPr>
          <a:xfrm>
            <a:off x="180975" y="453615"/>
            <a:ext cx="1183005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317CBC"/>
                </a:solidFill>
                <a:latin typeface="+mj-lt"/>
                <a:ea typeface="+mj-ea"/>
                <a:cs typeface="+mj-cs"/>
              </a:defRPr>
            </a:lvl1pPr>
          </a:lstStyle>
          <a:p>
            <a:pPr algn="ctr"/>
            <a:r>
              <a:rPr lang="en-US" sz="4000" dirty="0"/>
              <a:t>A case of colorectal (CRC) adenocarcinoma</a:t>
            </a:r>
          </a:p>
        </p:txBody>
      </p:sp>
    </p:spTree>
    <p:extLst>
      <p:ext uri="{BB962C8B-B14F-4D97-AF65-F5344CB8AC3E}">
        <p14:creationId xmlns:p14="http://schemas.microsoft.com/office/powerpoint/2010/main" val="36429049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7868" y="2347909"/>
            <a:ext cx="4686300" cy="3714751"/>
          </a:xfrm>
        </p:spPr>
        <p:txBody>
          <a:bodyPr>
            <a:normAutofit fontScale="85000" lnSpcReduction="10000"/>
          </a:bodyPr>
          <a:lstStyle/>
          <a:p>
            <a:r>
              <a:rPr lang="en-US" sz="3200" dirty="0"/>
              <a:t>Under </a:t>
            </a:r>
            <a:r>
              <a:rPr lang="en-US" sz="3200" dirty="0" err="1"/>
              <a:t>Regions→Gene</a:t>
            </a:r>
            <a:r>
              <a:rPr lang="en-US" sz="3200" dirty="0"/>
              <a:t> Lists, create a new gene list using the coordinates in the SNP_ID.txt file</a:t>
            </a:r>
          </a:p>
          <a:p>
            <a:r>
              <a:rPr lang="en-US" sz="3200" dirty="0"/>
              <a:t>Then click on OK, then view</a:t>
            </a:r>
          </a:p>
          <a:p>
            <a:r>
              <a:rPr lang="en-US" sz="3200" dirty="0"/>
              <a:t>What do you see?  Is there something funny with one of the samples?  What?</a:t>
            </a:r>
          </a:p>
          <a:p>
            <a:endParaRPr lang="en-US" sz="3200" dirty="0"/>
          </a:p>
          <a:p>
            <a:endParaRPr lang="en-US" sz="2400" dirty="0"/>
          </a:p>
          <a:p>
            <a:pPr marL="457200" lvl="1" indent="0">
              <a:buNone/>
            </a:pPr>
            <a:endParaRPr lang="en-US" sz="2400" dirty="0"/>
          </a:p>
          <a:p>
            <a:pPr lvl="1"/>
            <a:endParaRPr lang="en-US" sz="28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45277" y="2133598"/>
            <a:ext cx="5610225" cy="414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a:extLst>
              <a:ext uri="{FF2B5EF4-FFF2-40B4-BE49-F238E27FC236}">
                <a16:creationId xmlns:a16="http://schemas.microsoft.com/office/drawing/2014/main" id="{DE0BA851-0C52-06A5-FC36-31B27DB97B8A}"/>
              </a:ext>
            </a:extLst>
          </p:cNvPr>
          <p:cNvSpPr>
            <a:spLocks noGrp="1"/>
          </p:cNvSpPr>
          <p:nvPr>
            <p:ph type="title"/>
          </p:nvPr>
        </p:nvSpPr>
        <p:spPr>
          <a:xfrm>
            <a:off x="3497365" y="1405345"/>
            <a:ext cx="5197270" cy="728253"/>
          </a:xfrm>
        </p:spPr>
        <p:txBody>
          <a:bodyPr>
            <a:normAutofit/>
          </a:bodyPr>
          <a:lstStyle/>
          <a:p>
            <a:pPr algn="ctr"/>
            <a:r>
              <a:rPr lang="en-US" sz="3200" dirty="0"/>
              <a:t>Custom location lists</a:t>
            </a:r>
          </a:p>
        </p:txBody>
      </p:sp>
      <p:sp>
        <p:nvSpPr>
          <p:cNvPr id="7" name="Title 1">
            <a:extLst>
              <a:ext uri="{FF2B5EF4-FFF2-40B4-BE49-F238E27FC236}">
                <a16:creationId xmlns:a16="http://schemas.microsoft.com/office/drawing/2014/main" id="{83DBCF8B-4950-E9E9-2040-E7025D3EC5BB}"/>
              </a:ext>
            </a:extLst>
          </p:cNvPr>
          <p:cNvSpPr txBox="1">
            <a:spLocks/>
          </p:cNvSpPr>
          <p:nvPr/>
        </p:nvSpPr>
        <p:spPr>
          <a:xfrm>
            <a:off x="180975" y="453615"/>
            <a:ext cx="1183005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317CBC"/>
                </a:solidFill>
                <a:latin typeface="+mj-lt"/>
                <a:ea typeface="+mj-ea"/>
                <a:cs typeface="+mj-cs"/>
              </a:defRPr>
            </a:lvl1pPr>
          </a:lstStyle>
          <a:p>
            <a:pPr algn="ctr"/>
            <a:r>
              <a:rPr lang="en-US" sz="4000" dirty="0"/>
              <a:t>A case of colorectal (CRC) adenocarcinoma</a:t>
            </a:r>
          </a:p>
        </p:txBody>
      </p:sp>
    </p:spTree>
    <p:extLst>
      <p:ext uri="{BB962C8B-B14F-4D97-AF65-F5344CB8AC3E}">
        <p14:creationId xmlns:p14="http://schemas.microsoft.com/office/powerpoint/2010/main" val="25561292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pPr algn="ctr"/>
            <a:r>
              <a:rPr lang="en-US" dirty="0"/>
              <a:t>Parameter and display play</a:t>
            </a:r>
          </a:p>
        </p:txBody>
      </p:sp>
      <p:sp>
        <p:nvSpPr>
          <p:cNvPr id="3" name="Content Placeholder 2"/>
          <p:cNvSpPr>
            <a:spLocks noGrp="1"/>
          </p:cNvSpPr>
          <p:nvPr>
            <p:ph idx="1"/>
          </p:nvPr>
        </p:nvSpPr>
        <p:spPr>
          <a:xfrm>
            <a:off x="552450" y="2362199"/>
            <a:ext cx="10972800" cy="2647951"/>
          </a:xfrm>
        </p:spPr>
        <p:txBody>
          <a:bodyPr>
            <a:normAutofit lnSpcReduction="10000"/>
          </a:bodyPr>
          <a:lstStyle/>
          <a:p>
            <a:r>
              <a:rPr lang="en-US" dirty="0"/>
              <a:t>IGV has NUMEROUS parameters that affect the display of alignments, highlighting of the coverage track</a:t>
            </a:r>
          </a:p>
          <a:p>
            <a:r>
              <a:rPr lang="en-US" dirty="0"/>
              <a:t>Also many right-context menu display &amp; sorting options</a:t>
            </a:r>
          </a:p>
          <a:p>
            <a:r>
              <a:rPr lang="en-US" dirty="0"/>
              <a:t>“Top 10” that tend to be useful/important in routine clinical review</a:t>
            </a:r>
          </a:p>
          <a:p>
            <a:r>
              <a:rPr lang="en-US" dirty="0"/>
              <a:t>We’ll do this with the current CRC case</a:t>
            </a:r>
          </a:p>
        </p:txBody>
      </p:sp>
    </p:spTree>
    <p:extLst>
      <p:ext uri="{BB962C8B-B14F-4D97-AF65-F5344CB8AC3E}">
        <p14:creationId xmlns:p14="http://schemas.microsoft.com/office/powerpoint/2010/main" val="3550248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0050" y="1657350"/>
            <a:ext cx="11125200" cy="4286250"/>
          </a:xfrm>
        </p:spPr>
        <p:txBody>
          <a:bodyPr>
            <a:normAutofit lnSpcReduction="10000"/>
          </a:bodyPr>
          <a:lstStyle/>
          <a:p>
            <a:r>
              <a:rPr lang="en-US" dirty="0"/>
              <a:t>View → Preferences → Alignments → </a:t>
            </a:r>
            <a:r>
              <a:rPr lang="en-US" dirty="0" err="1"/>
              <a:t>Downsample</a:t>
            </a:r>
            <a:r>
              <a:rPr lang="en-US" dirty="0"/>
              <a:t> reads</a:t>
            </a:r>
          </a:p>
          <a:p>
            <a:r>
              <a:rPr lang="en-US" dirty="0"/>
              <a:t>Set as shown </a:t>
            </a:r>
            <a:br>
              <a:rPr lang="en-US" dirty="0"/>
            </a:br>
            <a:br>
              <a:rPr lang="en-US" dirty="0"/>
            </a:br>
            <a:endParaRPr lang="en-US" dirty="0"/>
          </a:p>
          <a:p>
            <a:r>
              <a:rPr lang="en-US" dirty="0"/>
              <a:t>What happens?</a:t>
            </a:r>
          </a:p>
          <a:p>
            <a:r>
              <a:rPr lang="en-US" dirty="0"/>
              <a:t>This can enhance performance but is also considered dangerous as it can hide information and be confusing</a:t>
            </a:r>
          </a:p>
          <a:p>
            <a:r>
              <a:rPr lang="en-US" dirty="0"/>
              <a:t>IGV used to default to 100 reads here but more recent version default to this being turned off</a:t>
            </a:r>
          </a:p>
          <a:p>
            <a:r>
              <a:rPr lang="en-US" dirty="0"/>
              <a:t>Turn it back off</a:t>
            </a: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9011" y="2209800"/>
            <a:ext cx="4943475"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4">
            <a:extLst>
              <a:ext uri="{FF2B5EF4-FFF2-40B4-BE49-F238E27FC236}">
                <a16:creationId xmlns:a16="http://schemas.microsoft.com/office/drawing/2014/main" id="{DF9A101D-0DDE-3668-F462-CF4D57730DD8}"/>
              </a:ext>
            </a:extLst>
          </p:cNvPr>
          <p:cNvSpPr>
            <a:spLocks noGrp="1"/>
          </p:cNvSpPr>
          <p:nvPr>
            <p:ph type="title"/>
          </p:nvPr>
        </p:nvSpPr>
        <p:spPr>
          <a:xfrm>
            <a:off x="4448480" y="658812"/>
            <a:ext cx="4107426" cy="1219201"/>
          </a:xfrm>
        </p:spPr>
        <p:txBody>
          <a:bodyPr>
            <a:normAutofit/>
          </a:bodyPr>
          <a:lstStyle/>
          <a:p>
            <a:r>
              <a:rPr lang="en-US" sz="3600" dirty="0" err="1"/>
              <a:t>Downsampling</a:t>
            </a:r>
            <a:endParaRPr lang="en-US" sz="3600" dirty="0"/>
          </a:p>
        </p:txBody>
      </p:sp>
      <p:sp>
        <p:nvSpPr>
          <p:cNvPr id="6" name="Title 1">
            <a:extLst>
              <a:ext uri="{FF2B5EF4-FFF2-40B4-BE49-F238E27FC236}">
                <a16:creationId xmlns:a16="http://schemas.microsoft.com/office/drawing/2014/main" id="{B982A77E-8E32-C916-3EF4-EC2534E06BB8}"/>
              </a:ext>
            </a:extLst>
          </p:cNvPr>
          <p:cNvSpPr txBox="1">
            <a:spLocks/>
          </p:cNvSpPr>
          <p:nvPr/>
        </p:nvSpPr>
        <p:spPr>
          <a:xfrm>
            <a:off x="838200"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317CBC"/>
                </a:solidFill>
                <a:latin typeface="+mj-lt"/>
                <a:ea typeface="+mj-ea"/>
                <a:cs typeface="+mj-cs"/>
              </a:defRPr>
            </a:lvl1pPr>
          </a:lstStyle>
          <a:p>
            <a:pPr algn="ctr"/>
            <a:r>
              <a:rPr lang="en-US" dirty="0"/>
              <a:t>Parameter and display play</a:t>
            </a:r>
          </a:p>
        </p:txBody>
      </p:sp>
    </p:spTree>
    <p:extLst>
      <p:ext uri="{BB962C8B-B14F-4D97-AF65-F5344CB8AC3E}">
        <p14:creationId xmlns:p14="http://schemas.microsoft.com/office/powerpoint/2010/main" val="52492568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0050" y="1657350"/>
            <a:ext cx="11125200" cy="4286250"/>
          </a:xfrm>
        </p:spPr>
        <p:txBody>
          <a:bodyPr>
            <a:normAutofit fontScale="92500" lnSpcReduction="20000"/>
          </a:bodyPr>
          <a:lstStyle/>
          <a:p>
            <a:r>
              <a:rPr lang="en-US" dirty="0"/>
              <a:t>View → Preferences → Alignments → Coverage track options → Coverage allele-fraction threshold</a:t>
            </a:r>
          </a:p>
          <a:p>
            <a:r>
              <a:rPr lang="en-US" dirty="0"/>
              <a:t>IGV will color positions in the coverage track that have a variant allele &gt; coverage allele-fraction threshold</a:t>
            </a:r>
          </a:p>
          <a:p>
            <a:pPr lvl="1"/>
            <a:r>
              <a:rPr lang="en-US" dirty="0" err="1"/>
              <a:t>Indels</a:t>
            </a:r>
            <a:r>
              <a:rPr lang="en-US" dirty="0"/>
              <a:t> and insertions are not variant alleles/don’t color</a:t>
            </a:r>
          </a:p>
          <a:p>
            <a:r>
              <a:rPr lang="en-US" dirty="0"/>
              <a:t>This can be helpful in drawing attention to variants or just noisy positions</a:t>
            </a:r>
          </a:p>
          <a:p>
            <a:r>
              <a:rPr lang="en-US" dirty="0"/>
              <a:t>The threshold may need to be tweaked to the sensitivity and error correction of the library &amp; sequencing modality</a:t>
            </a:r>
          </a:p>
          <a:p>
            <a:pPr lvl="1"/>
            <a:r>
              <a:rPr lang="en-US" dirty="0"/>
              <a:t>UMID/consensus calling/liquid biopsy may warrant lower thresholds</a:t>
            </a:r>
          </a:p>
          <a:p>
            <a:r>
              <a:rPr lang="en-US" dirty="0"/>
              <a:t>Compare the effect of using 0.02 (2%) to 0.005 (0.5%) here – what do you prefer?</a:t>
            </a:r>
          </a:p>
        </p:txBody>
      </p:sp>
      <p:sp>
        <p:nvSpPr>
          <p:cNvPr id="6" name="Title 4">
            <a:extLst>
              <a:ext uri="{FF2B5EF4-FFF2-40B4-BE49-F238E27FC236}">
                <a16:creationId xmlns:a16="http://schemas.microsoft.com/office/drawing/2014/main" id="{A65E3AD3-2A05-D62B-75B0-4B10DF5C3035}"/>
              </a:ext>
            </a:extLst>
          </p:cNvPr>
          <p:cNvSpPr>
            <a:spLocks noGrp="1"/>
          </p:cNvSpPr>
          <p:nvPr>
            <p:ph type="title"/>
          </p:nvPr>
        </p:nvSpPr>
        <p:spPr>
          <a:xfrm>
            <a:off x="3495368" y="662781"/>
            <a:ext cx="5201264" cy="1219201"/>
          </a:xfrm>
        </p:spPr>
        <p:txBody>
          <a:bodyPr>
            <a:normAutofit/>
          </a:bodyPr>
          <a:lstStyle/>
          <a:p>
            <a:r>
              <a:rPr lang="en-US" sz="3600" dirty="0"/>
              <a:t>Highlighting SNVs via VAF </a:t>
            </a:r>
          </a:p>
        </p:txBody>
      </p:sp>
      <p:sp>
        <p:nvSpPr>
          <p:cNvPr id="7" name="Title 1">
            <a:extLst>
              <a:ext uri="{FF2B5EF4-FFF2-40B4-BE49-F238E27FC236}">
                <a16:creationId xmlns:a16="http://schemas.microsoft.com/office/drawing/2014/main" id="{FB3CD462-9091-1B55-326D-3564ED5205D3}"/>
              </a:ext>
            </a:extLst>
          </p:cNvPr>
          <p:cNvSpPr txBox="1">
            <a:spLocks/>
          </p:cNvSpPr>
          <p:nvPr/>
        </p:nvSpPr>
        <p:spPr>
          <a:xfrm>
            <a:off x="838200"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317CBC"/>
                </a:solidFill>
                <a:latin typeface="+mj-lt"/>
                <a:ea typeface="+mj-ea"/>
                <a:cs typeface="+mj-cs"/>
              </a:defRPr>
            </a:lvl1pPr>
          </a:lstStyle>
          <a:p>
            <a:pPr algn="ctr"/>
            <a:r>
              <a:rPr lang="en-US" dirty="0"/>
              <a:t>Parameter and display play</a:t>
            </a:r>
          </a:p>
        </p:txBody>
      </p:sp>
    </p:spTree>
    <p:extLst>
      <p:ext uri="{BB962C8B-B14F-4D97-AF65-F5344CB8AC3E}">
        <p14:creationId xmlns:p14="http://schemas.microsoft.com/office/powerpoint/2010/main" val="136979759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0050" y="1657350"/>
            <a:ext cx="11125200" cy="4286250"/>
          </a:xfrm>
        </p:spPr>
        <p:txBody>
          <a:bodyPr>
            <a:normAutofit fontScale="92500" lnSpcReduction="10000"/>
          </a:bodyPr>
          <a:lstStyle/>
          <a:p>
            <a:r>
              <a:rPr lang="en-US" dirty="0"/>
              <a:t>View → Preferences → Alignments → Show soft-clipped bases</a:t>
            </a:r>
          </a:p>
          <a:p>
            <a:r>
              <a:rPr lang="en-US" dirty="0"/>
              <a:t>Soft clipped bases are bases that are present in the read sequence but not considered part of the alignment by the upstream bioinformatics pipeline</a:t>
            </a:r>
          </a:p>
          <a:p>
            <a:r>
              <a:rPr lang="en-US" dirty="0"/>
              <a:t>These may be adapter sequences, barcodes, or inadvertently clipped patient sequence depending</a:t>
            </a:r>
          </a:p>
          <a:p>
            <a:r>
              <a:rPr lang="en-US" dirty="0"/>
              <a:t>Some pipelines ‘hard-clip’ – simple remove unaligned bases.  This is poor practice.</a:t>
            </a:r>
          </a:p>
          <a:p>
            <a:r>
              <a:rPr lang="en-US" dirty="0"/>
              <a:t>For pipelines that soft-clip, it can be incredibly helpful in some settings to show the soft-clipped bases, as they may provide hidden support for sequence variants – we will have an example of this soon</a:t>
            </a:r>
          </a:p>
        </p:txBody>
      </p:sp>
      <p:sp>
        <p:nvSpPr>
          <p:cNvPr id="6" name="Title 4">
            <a:extLst>
              <a:ext uri="{FF2B5EF4-FFF2-40B4-BE49-F238E27FC236}">
                <a16:creationId xmlns:a16="http://schemas.microsoft.com/office/drawing/2014/main" id="{6711D87A-0C4B-1B5A-BEFC-C9B1EC066648}"/>
              </a:ext>
            </a:extLst>
          </p:cNvPr>
          <p:cNvSpPr>
            <a:spLocks noGrp="1"/>
          </p:cNvSpPr>
          <p:nvPr>
            <p:ph type="title"/>
          </p:nvPr>
        </p:nvSpPr>
        <p:spPr>
          <a:xfrm>
            <a:off x="3495368" y="662781"/>
            <a:ext cx="5201264" cy="1219201"/>
          </a:xfrm>
        </p:spPr>
        <p:txBody>
          <a:bodyPr>
            <a:normAutofit/>
          </a:bodyPr>
          <a:lstStyle/>
          <a:p>
            <a:pPr algn="ctr"/>
            <a:r>
              <a:rPr lang="en-US" sz="3600" dirty="0"/>
              <a:t>Soft clipping</a:t>
            </a:r>
          </a:p>
        </p:txBody>
      </p:sp>
      <p:sp>
        <p:nvSpPr>
          <p:cNvPr id="7" name="Title 1">
            <a:extLst>
              <a:ext uri="{FF2B5EF4-FFF2-40B4-BE49-F238E27FC236}">
                <a16:creationId xmlns:a16="http://schemas.microsoft.com/office/drawing/2014/main" id="{4963B873-ECC0-CCC2-53BF-179C2354DB35}"/>
              </a:ext>
            </a:extLst>
          </p:cNvPr>
          <p:cNvSpPr txBox="1">
            <a:spLocks/>
          </p:cNvSpPr>
          <p:nvPr/>
        </p:nvSpPr>
        <p:spPr>
          <a:xfrm>
            <a:off x="838200"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317CBC"/>
                </a:solidFill>
                <a:latin typeface="+mj-lt"/>
                <a:ea typeface="+mj-ea"/>
                <a:cs typeface="+mj-cs"/>
              </a:defRPr>
            </a:lvl1pPr>
          </a:lstStyle>
          <a:p>
            <a:pPr algn="ctr"/>
            <a:r>
              <a:rPr lang="en-US" dirty="0"/>
              <a:t>Parameter and display play</a:t>
            </a:r>
          </a:p>
        </p:txBody>
      </p:sp>
    </p:spTree>
    <p:extLst>
      <p:ext uri="{BB962C8B-B14F-4D97-AF65-F5344CB8AC3E}">
        <p14:creationId xmlns:p14="http://schemas.microsoft.com/office/powerpoint/2010/main" val="424116724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2450" y="2095501"/>
            <a:ext cx="10972800" cy="2914650"/>
          </a:xfrm>
        </p:spPr>
        <p:txBody>
          <a:bodyPr>
            <a:normAutofit fontScale="92500" lnSpcReduction="10000"/>
          </a:bodyPr>
          <a:lstStyle/>
          <a:p>
            <a:r>
              <a:rPr lang="en-US" dirty="0"/>
              <a:t>If IGV tried to load and display all sequence alignments regardless of zoom level, it would choke on whole </a:t>
            </a:r>
            <a:r>
              <a:rPr lang="en-US" dirty="0" err="1"/>
              <a:t>contig</a:t>
            </a:r>
            <a:r>
              <a:rPr lang="en-US" dirty="0"/>
              <a:t> display</a:t>
            </a:r>
          </a:p>
          <a:p>
            <a:r>
              <a:rPr lang="en-US" dirty="0"/>
              <a:t>By default, IGV only shows alignments when 30kb or less of sequence is in view</a:t>
            </a:r>
          </a:p>
          <a:p>
            <a:r>
              <a:rPr lang="en-US" dirty="0"/>
              <a:t>This threshold can be adjusted in Preferences → Alignments</a:t>
            </a:r>
          </a:p>
          <a:p>
            <a:r>
              <a:rPr lang="en-US" dirty="0"/>
              <a:t>30 kb is fine for fairly high coverage targeted sequencing</a:t>
            </a:r>
          </a:p>
          <a:p>
            <a:r>
              <a:rPr lang="en-US" dirty="0"/>
              <a:t>Whole genome, lower coverage would benefit from a wider window</a:t>
            </a:r>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38588" y="5105400"/>
            <a:ext cx="7910513" cy="104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itle 4">
            <a:extLst>
              <a:ext uri="{FF2B5EF4-FFF2-40B4-BE49-F238E27FC236}">
                <a16:creationId xmlns:a16="http://schemas.microsoft.com/office/drawing/2014/main" id="{2C2EA0E0-F799-AF8B-9164-6E936876B2DD}"/>
              </a:ext>
            </a:extLst>
          </p:cNvPr>
          <p:cNvSpPr>
            <a:spLocks noGrp="1"/>
          </p:cNvSpPr>
          <p:nvPr>
            <p:ph type="title"/>
          </p:nvPr>
        </p:nvSpPr>
        <p:spPr>
          <a:xfrm>
            <a:off x="3495368" y="662781"/>
            <a:ext cx="5201264" cy="1219201"/>
          </a:xfrm>
        </p:spPr>
        <p:txBody>
          <a:bodyPr>
            <a:normAutofit/>
          </a:bodyPr>
          <a:lstStyle/>
          <a:p>
            <a:pPr algn="ctr"/>
            <a:r>
              <a:rPr lang="en-US" sz="3600" dirty="0"/>
              <a:t>Alignment visibility</a:t>
            </a:r>
          </a:p>
        </p:txBody>
      </p:sp>
      <p:sp>
        <p:nvSpPr>
          <p:cNvPr id="11" name="Title 1">
            <a:extLst>
              <a:ext uri="{FF2B5EF4-FFF2-40B4-BE49-F238E27FC236}">
                <a16:creationId xmlns:a16="http://schemas.microsoft.com/office/drawing/2014/main" id="{5E621AAB-540A-B49E-B8A2-4E2403C31384}"/>
              </a:ext>
            </a:extLst>
          </p:cNvPr>
          <p:cNvSpPr txBox="1">
            <a:spLocks/>
          </p:cNvSpPr>
          <p:nvPr/>
        </p:nvSpPr>
        <p:spPr>
          <a:xfrm>
            <a:off x="838200"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317CBC"/>
                </a:solidFill>
                <a:latin typeface="+mj-lt"/>
                <a:ea typeface="+mj-ea"/>
                <a:cs typeface="+mj-cs"/>
              </a:defRPr>
            </a:lvl1pPr>
          </a:lstStyle>
          <a:p>
            <a:pPr algn="ctr"/>
            <a:r>
              <a:rPr lang="en-US" dirty="0"/>
              <a:t>Parameter and display play</a:t>
            </a:r>
          </a:p>
        </p:txBody>
      </p:sp>
    </p:spTree>
    <p:extLst>
      <p:ext uri="{BB962C8B-B14F-4D97-AF65-F5344CB8AC3E}">
        <p14:creationId xmlns:p14="http://schemas.microsoft.com/office/powerpoint/2010/main" val="150589900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0500" y="1530762"/>
            <a:ext cx="11639550" cy="4229100"/>
          </a:xfrm>
        </p:spPr>
        <p:txBody>
          <a:bodyPr>
            <a:normAutofit fontScale="85000" lnSpcReduction="20000"/>
          </a:bodyPr>
          <a:lstStyle/>
          <a:p>
            <a:r>
              <a:rPr lang="en-US" dirty="0"/>
              <a:t>Preferences → Alignments → Show center line</a:t>
            </a:r>
          </a:p>
          <a:p>
            <a:r>
              <a:rPr lang="en-US" dirty="0"/>
              <a:t>If on, shows the exact center position, very useful for getting absolute nucleotide positions/c. position</a:t>
            </a:r>
          </a:p>
          <a:p>
            <a:r>
              <a:rPr lang="en-US" dirty="0"/>
              <a:t>May want to turn off for figures</a:t>
            </a:r>
          </a:p>
          <a:p>
            <a:r>
              <a:rPr lang="en-US" dirty="0"/>
              <a:t>Let’s make sure it’s on and calculate the c. of the APC mutation</a:t>
            </a:r>
          </a:p>
          <a:p>
            <a:pPr lvl="1"/>
            <a:r>
              <a:rPr lang="en-US" dirty="0"/>
              <a:t>Navigate to APC mutation only (cannot move track sideways or zoom in/out in multi-locus view)</a:t>
            </a:r>
          </a:p>
          <a:p>
            <a:pPr lvl="1"/>
            <a:r>
              <a:rPr lang="en-US" dirty="0"/>
              <a:t>To calculate c. position:</a:t>
            </a:r>
          </a:p>
          <a:p>
            <a:pPr lvl="2"/>
            <a:r>
              <a:rPr lang="en-US" dirty="0"/>
              <a:t>Ensure alignment is correct (3’ alignment)</a:t>
            </a:r>
          </a:p>
          <a:p>
            <a:pPr lvl="2"/>
            <a:r>
              <a:rPr lang="en-US" dirty="0"/>
              <a:t>What codon is it (be careful of multiple reference transcripts)?</a:t>
            </a:r>
          </a:p>
          <a:p>
            <a:pPr lvl="2"/>
            <a:r>
              <a:rPr lang="en-US" dirty="0"/>
              <a:t>Is it a positive strand (left to right) or negative strand (right to left) gene – how can you tell?</a:t>
            </a:r>
          </a:p>
          <a:p>
            <a:pPr lvl="3"/>
            <a:r>
              <a:rPr lang="en-US" dirty="0"/>
              <a:t>Zoom out until you see the </a:t>
            </a:r>
            <a:r>
              <a:rPr lang="en-US" dirty="0" err="1"/>
              <a:t>intronic</a:t>
            </a:r>
            <a:r>
              <a:rPr lang="en-US" dirty="0"/>
              <a:t> arrows</a:t>
            </a:r>
          </a:p>
          <a:p>
            <a:pPr lvl="2"/>
            <a:r>
              <a:rPr lang="en-US" dirty="0"/>
              <a:t>c.1 is the A of the initiating methionine that starts every eukaryotic translation</a:t>
            </a:r>
          </a:p>
          <a:p>
            <a:pPr lvl="2"/>
            <a:r>
              <a:rPr lang="en-US" dirty="0"/>
              <a:t>So c  position = [Codon #] * 3 – correction factor, where correction factor = 1 for the second nucleotide of the codon and correction factor = 2 for the first nucleotide of the codon.</a:t>
            </a:r>
          </a:p>
          <a:p>
            <a:pPr lvl="1"/>
            <a:r>
              <a:rPr lang="en-US" dirty="0"/>
              <a:t>Using NM_000038 as the canonical transcript for APC, what is the c. number?</a:t>
            </a:r>
          </a:p>
          <a:p>
            <a:pPr lvl="3"/>
            <a:endParaRPr lang="en-US" dirty="0"/>
          </a:p>
          <a:p>
            <a:pPr lvl="2"/>
            <a:endParaRPr lang="en-US" dirty="0"/>
          </a:p>
          <a:p>
            <a:pPr lvl="1"/>
            <a:endParaRPr lang="en-US" dirty="0"/>
          </a:p>
        </p:txBody>
      </p:sp>
      <p:sp>
        <p:nvSpPr>
          <p:cNvPr id="6" name="Title 4">
            <a:extLst>
              <a:ext uri="{FF2B5EF4-FFF2-40B4-BE49-F238E27FC236}">
                <a16:creationId xmlns:a16="http://schemas.microsoft.com/office/drawing/2014/main" id="{C844F315-A4A7-5041-5579-A023DBE639D9}"/>
              </a:ext>
            </a:extLst>
          </p:cNvPr>
          <p:cNvSpPr txBox="1">
            <a:spLocks/>
          </p:cNvSpPr>
          <p:nvPr/>
        </p:nvSpPr>
        <p:spPr>
          <a:xfrm>
            <a:off x="3495368" y="662781"/>
            <a:ext cx="5201264" cy="121920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317CBC"/>
                </a:solidFill>
                <a:latin typeface="+mj-lt"/>
                <a:ea typeface="+mj-ea"/>
                <a:cs typeface="+mj-cs"/>
              </a:defRPr>
            </a:lvl1pPr>
          </a:lstStyle>
          <a:p>
            <a:pPr algn="ctr"/>
            <a:r>
              <a:rPr lang="en-US" sz="3600" dirty="0"/>
              <a:t>Center line</a:t>
            </a:r>
          </a:p>
        </p:txBody>
      </p:sp>
      <p:sp>
        <p:nvSpPr>
          <p:cNvPr id="7" name="Title 1">
            <a:extLst>
              <a:ext uri="{FF2B5EF4-FFF2-40B4-BE49-F238E27FC236}">
                <a16:creationId xmlns:a16="http://schemas.microsoft.com/office/drawing/2014/main" id="{F8236EA5-6557-B50B-3B27-E1B46F41BDAC}"/>
              </a:ext>
            </a:extLst>
          </p:cNvPr>
          <p:cNvSpPr txBox="1">
            <a:spLocks/>
          </p:cNvSpPr>
          <p:nvPr/>
        </p:nvSpPr>
        <p:spPr>
          <a:xfrm>
            <a:off x="838200"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317CBC"/>
                </a:solidFill>
                <a:latin typeface="+mj-lt"/>
                <a:ea typeface="+mj-ea"/>
                <a:cs typeface="+mj-cs"/>
              </a:defRPr>
            </a:lvl1pPr>
          </a:lstStyle>
          <a:p>
            <a:pPr algn="ctr"/>
            <a:r>
              <a:rPr lang="en-US" dirty="0"/>
              <a:t>Parameter and display play</a:t>
            </a:r>
          </a:p>
        </p:txBody>
      </p:sp>
    </p:spTree>
    <p:extLst>
      <p:ext uri="{BB962C8B-B14F-4D97-AF65-F5344CB8AC3E}">
        <p14:creationId xmlns:p14="http://schemas.microsoft.com/office/powerpoint/2010/main" val="420326806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Display play</a:t>
            </a:r>
          </a:p>
        </p:txBody>
      </p:sp>
      <p:sp>
        <p:nvSpPr>
          <p:cNvPr id="3" name="Content Placeholder 2"/>
          <p:cNvSpPr>
            <a:spLocks noGrp="1"/>
          </p:cNvSpPr>
          <p:nvPr>
            <p:ph idx="1"/>
          </p:nvPr>
        </p:nvSpPr>
        <p:spPr>
          <a:xfrm>
            <a:off x="552450" y="2362199"/>
            <a:ext cx="10972800" cy="2647951"/>
          </a:xfrm>
        </p:spPr>
        <p:txBody>
          <a:bodyPr/>
          <a:lstStyle/>
          <a:p>
            <a:r>
              <a:rPr lang="en-US" dirty="0"/>
              <a:t>Right click on alignments – color reads</a:t>
            </a:r>
          </a:p>
          <a:p>
            <a:r>
              <a:rPr lang="en-US" dirty="0"/>
              <a:t>Right click on alignments – sort reads</a:t>
            </a:r>
          </a:p>
          <a:p>
            <a:pPr lvl="1"/>
            <a:r>
              <a:rPr lang="en-US" dirty="0"/>
              <a:t>Sorting by base can be HIGHLY useful</a:t>
            </a:r>
          </a:p>
          <a:p>
            <a:pPr lvl="2"/>
            <a:r>
              <a:rPr lang="en-US" dirty="0"/>
              <a:t>Very low frequency events – e.g. liquid biopsy</a:t>
            </a:r>
          </a:p>
          <a:p>
            <a:pPr lvl="2"/>
            <a:r>
              <a:rPr lang="en-US" dirty="0"/>
              <a:t>To establish / interrogate phase relationships</a:t>
            </a:r>
          </a:p>
        </p:txBody>
      </p:sp>
    </p:spTree>
    <p:extLst>
      <p:ext uri="{BB962C8B-B14F-4D97-AF65-F5344CB8AC3E}">
        <p14:creationId xmlns:p14="http://schemas.microsoft.com/office/powerpoint/2010/main" val="1519430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54446"/>
            <a:ext cx="10515600" cy="1325563"/>
          </a:xfrm>
        </p:spPr>
        <p:txBody>
          <a:bodyPr/>
          <a:lstStyle/>
          <a:p>
            <a:r>
              <a:rPr lang="en-US" dirty="0"/>
              <a:t>Tutorial Outline</a:t>
            </a:r>
          </a:p>
        </p:txBody>
      </p:sp>
      <p:sp>
        <p:nvSpPr>
          <p:cNvPr id="3" name="Content Placeholder 2"/>
          <p:cNvSpPr>
            <a:spLocks noGrp="1"/>
          </p:cNvSpPr>
          <p:nvPr>
            <p:ph idx="1"/>
          </p:nvPr>
        </p:nvSpPr>
        <p:spPr>
          <a:xfrm>
            <a:off x="1395249" y="1873188"/>
            <a:ext cx="10327564" cy="4033626"/>
          </a:xfrm>
        </p:spPr>
        <p:txBody>
          <a:bodyPr>
            <a:normAutofit/>
          </a:bodyPr>
          <a:lstStyle/>
          <a:p>
            <a:pPr>
              <a:lnSpc>
                <a:spcPct val="150000"/>
              </a:lnSpc>
            </a:pPr>
            <a:r>
              <a:rPr lang="en-US" dirty="0"/>
              <a:t>Basic bioinformatics file types, loading into IGV</a:t>
            </a:r>
          </a:p>
          <a:p>
            <a:pPr>
              <a:lnSpc>
                <a:spcPct val="150000"/>
              </a:lnSpc>
            </a:pPr>
            <a:r>
              <a:rPr lang="en-US" dirty="0"/>
              <a:t>Navigation</a:t>
            </a:r>
          </a:p>
          <a:p>
            <a:pPr>
              <a:lnSpc>
                <a:spcPct val="150000"/>
              </a:lnSpc>
            </a:pPr>
            <a:r>
              <a:rPr lang="en-US" dirty="0"/>
              <a:t>Annotation tracks</a:t>
            </a:r>
          </a:p>
          <a:p>
            <a:pPr>
              <a:lnSpc>
                <a:spcPct val="150000"/>
              </a:lnSpc>
            </a:pPr>
            <a:r>
              <a:rPr lang="en-US" dirty="0"/>
              <a:t>“Top 10” parameters &amp; view/sort options</a:t>
            </a:r>
          </a:p>
          <a:p>
            <a:pPr>
              <a:lnSpc>
                <a:spcPct val="150000"/>
              </a:lnSpc>
            </a:pPr>
            <a:r>
              <a:rPr lang="en-US" dirty="0"/>
              <a:t>Exercises with clinical cases focusing on sequence variants</a:t>
            </a:r>
          </a:p>
          <a:p>
            <a:pPr lvl="1"/>
            <a:endParaRPr lang="en-US" dirty="0"/>
          </a:p>
          <a:p>
            <a:endParaRPr lang="en-US" dirty="0"/>
          </a:p>
        </p:txBody>
      </p:sp>
    </p:spTree>
    <p:extLst>
      <p:ext uri="{BB962C8B-B14F-4D97-AF65-F5344CB8AC3E}">
        <p14:creationId xmlns:p14="http://schemas.microsoft.com/office/powerpoint/2010/main" val="306478070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pPr algn="ctr"/>
            <a:r>
              <a:rPr lang="en-US" dirty="0"/>
              <a:t>A case of melanoma</a:t>
            </a:r>
          </a:p>
        </p:txBody>
      </p:sp>
      <p:sp>
        <p:nvSpPr>
          <p:cNvPr id="3" name="Content Placeholder 2"/>
          <p:cNvSpPr>
            <a:spLocks noGrp="1"/>
          </p:cNvSpPr>
          <p:nvPr>
            <p:ph idx="1"/>
          </p:nvPr>
        </p:nvSpPr>
        <p:spPr>
          <a:xfrm>
            <a:off x="916858" y="1325563"/>
            <a:ext cx="10515600" cy="4538663"/>
          </a:xfrm>
        </p:spPr>
        <p:txBody>
          <a:bodyPr>
            <a:normAutofit lnSpcReduction="10000"/>
          </a:bodyPr>
          <a:lstStyle/>
          <a:p>
            <a:r>
              <a:rPr lang="en-US" dirty="0"/>
              <a:t>50-gene </a:t>
            </a:r>
            <a:r>
              <a:rPr lang="en-US" dirty="0" err="1"/>
              <a:t>amplicon</a:t>
            </a:r>
            <a:r>
              <a:rPr lang="en-US" dirty="0"/>
              <a:t> hotspot NGS panel</a:t>
            </a:r>
          </a:p>
          <a:p>
            <a:r>
              <a:rPr lang="en-US" dirty="0"/>
              <a:t>Tumor only – no </a:t>
            </a:r>
            <a:r>
              <a:rPr lang="en-US" dirty="0" err="1"/>
              <a:t>germline</a:t>
            </a:r>
            <a:r>
              <a:rPr lang="en-US" dirty="0"/>
              <a:t> control</a:t>
            </a:r>
          </a:p>
          <a:p>
            <a:r>
              <a:rPr lang="en-US" dirty="0"/>
              <a:t>80% tumor cellularity</a:t>
            </a:r>
          </a:p>
          <a:p>
            <a:r>
              <a:rPr lang="en-US" dirty="0"/>
              <a:t>Nearly all melanomas have mutations on our panel</a:t>
            </a:r>
          </a:p>
          <a:p>
            <a:r>
              <a:rPr lang="en-US" dirty="0"/>
              <a:t>No mutations were called</a:t>
            </a:r>
          </a:p>
          <a:p>
            <a:r>
              <a:rPr lang="en-US" dirty="0"/>
              <a:t>KIT was reviewed and is wild-type</a:t>
            </a:r>
          </a:p>
          <a:p>
            <a:r>
              <a:rPr lang="en-US" dirty="0"/>
              <a:t>Load the </a:t>
            </a:r>
            <a:r>
              <a:rPr lang="en-US" dirty="0" err="1"/>
              <a:t>melanoma.bam</a:t>
            </a:r>
            <a:r>
              <a:rPr lang="en-US" dirty="0"/>
              <a:t> file and manually review NRAS &amp; BRAF</a:t>
            </a:r>
          </a:p>
          <a:p>
            <a:pPr lvl="1"/>
            <a:r>
              <a:rPr lang="en-US" dirty="0"/>
              <a:t>You can add the CM50_amplicons.bed track again to help navigate</a:t>
            </a:r>
          </a:p>
          <a:p>
            <a:pPr lvl="1"/>
            <a:r>
              <a:rPr lang="en-US" dirty="0"/>
              <a:t>Do you see anything?</a:t>
            </a:r>
          </a:p>
        </p:txBody>
      </p:sp>
    </p:spTree>
    <p:extLst>
      <p:ext uri="{BB962C8B-B14F-4D97-AF65-F5344CB8AC3E}">
        <p14:creationId xmlns:p14="http://schemas.microsoft.com/office/powerpoint/2010/main" val="234798100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57250" y="2133601"/>
            <a:ext cx="10515600" cy="2933700"/>
          </a:xfrm>
        </p:spPr>
        <p:txBody>
          <a:bodyPr>
            <a:normAutofit/>
          </a:bodyPr>
          <a:lstStyle/>
          <a:p>
            <a:r>
              <a:rPr lang="en-US" dirty="0"/>
              <a:t>Is there a BRAF V600E mutation?</a:t>
            </a:r>
          </a:p>
          <a:p>
            <a:r>
              <a:rPr lang="en-US" dirty="0"/>
              <a:t>Why was this not called?</a:t>
            </a:r>
          </a:p>
          <a:p>
            <a:r>
              <a:rPr lang="en-US" dirty="0"/>
              <a:t>Why is that phenomenon so extreme – could there be an explanation?</a:t>
            </a:r>
          </a:p>
          <a:p>
            <a:r>
              <a:rPr lang="en-US" dirty="0"/>
              <a:t>And a setting we could tweak to prove our hypothesis?</a:t>
            </a:r>
          </a:p>
        </p:txBody>
      </p:sp>
      <p:sp>
        <p:nvSpPr>
          <p:cNvPr id="6" name="Title 1">
            <a:extLst>
              <a:ext uri="{FF2B5EF4-FFF2-40B4-BE49-F238E27FC236}">
                <a16:creationId xmlns:a16="http://schemas.microsoft.com/office/drawing/2014/main" id="{B659B2FF-A157-24E8-431D-DB605CB2E6A5}"/>
              </a:ext>
            </a:extLst>
          </p:cNvPr>
          <p:cNvSpPr txBox="1">
            <a:spLocks/>
          </p:cNvSpPr>
          <p:nvPr/>
        </p:nvSpPr>
        <p:spPr>
          <a:xfrm>
            <a:off x="838200"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317CBC"/>
                </a:solidFill>
                <a:latin typeface="+mj-lt"/>
                <a:ea typeface="+mj-ea"/>
                <a:cs typeface="+mj-cs"/>
              </a:defRPr>
            </a:lvl1pPr>
          </a:lstStyle>
          <a:p>
            <a:pPr algn="ctr"/>
            <a:r>
              <a:rPr lang="en-US" dirty="0"/>
              <a:t>A case of melanoma</a:t>
            </a:r>
          </a:p>
        </p:txBody>
      </p:sp>
    </p:spTree>
    <p:extLst>
      <p:ext uri="{BB962C8B-B14F-4D97-AF65-F5344CB8AC3E}">
        <p14:creationId xmlns:p14="http://schemas.microsoft.com/office/powerpoint/2010/main" val="129806004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31839"/>
            <a:ext cx="10972800" cy="1143000"/>
          </a:xfrm>
        </p:spPr>
        <p:txBody>
          <a:bodyPr>
            <a:normAutofit/>
          </a:bodyPr>
          <a:lstStyle/>
          <a:p>
            <a:pPr algn="ctr"/>
            <a:r>
              <a:rPr lang="en-US" dirty="0"/>
              <a:t>The Importance of being Aligned</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168868"/>
            <a:ext cx="10287000" cy="55557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1909737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0723" y="274638"/>
            <a:ext cx="3775587" cy="665162"/>
          </a:xfrm>
        </p:spPr>
        <p:txBody>
          <a:bodyPr>
            <a:normAutofit fontScale="90000"/>
          </a:bodyPr>
          <a:lstStyle/>
          <a:p>
            <a:r>
              <a:rPr lang="en-US" dirty="0"/>
              <a:t>Missing reads?</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571108"/>
            <a:ext cx="10198100" cy="55228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348674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05F766-C6A6-34AA-B8B8-44C584A6776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FD7565C-C448-817C-D793-EC80E9C747F1}"/>
              </a:ext>
            </a:extLst>
          </p:cNvPr>
          <p:cNvSpPr>
            <a:spLocks noGrp="1"/>
          </p:cNvSpPr>
          <p:nvPr>
            <p:ph type="title"/>
          </p:nvPr>
        </p:nvSpPr>
        <p:spPr>
          <a:xfrm>
            <a:off x="2634317" y="353298"/>
            <a:ext cx="7150236" cy="605895"/>
          </a:xfrm>
        </p:spPr>
        <p:txBody>
          <a:bodyPr>
            <a:normAutofit fontScale="90000"/>
          </a:bodyPr>
          <a:lstStyle/>
          <a:p>
            <a:r>
              <a:rPr lang="en-US" dirty="0"/>
              <a:t>Showing soft-clipped bases . . .</a:t>
            </a:r>
          </a:p>
        </p:txBody>
      </p:sp>
      <p:pic>
        <p:nvPicPr>
          <p:cNvPr id="1026" name="Picture 2">
            <a:extLst>
              <a:ext uri="{FF2B5EF4-FFF2-40B4-BE49-F238E27FC236}">
                <a16:creationId xmlns:a16="http://schemas.microsoft.com/office/drawing/2014/main" id="{BE70B95E-697E-5A20-85AE-A26A4169E4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8098" y="492074"/>
            <a:ext cx="7562850" cy="5362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301200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9931" y="1147455"/>
            <a:ext cx="10596880" cy="5700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2634317" y="353298"/>
            <a:ext cx="7150236" cy="605895"/>
          </a:xfrm>
        </p:spPr>
        <p:txBody>
          <a:bodyPr>
            <a:normAutofit fontScale="90000"/>
          </a:bodyPr>
          <a:lstStyle/>
          <a:p>
            <a:r>
              <a:rPr lang="en-US" dirty="0"/>
              <a:t>Showing soft-clipped bases . . .</a:t>
            </a: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4317" y="3091856"/>
            <a:ext cx="4693920" cy="23536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28110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3.54167E-6 -3.7037E-6 L -0.21093 0.00047 " pathEditMode="relative" rAng="0" ptsTypes="AA">
                                      <p:cBhvr>
                                        <p:cTn id="6" dur="2000" fill="hold"/>
                                        <p:tgtEl>
                                          <p:spTgt spid="8194"/>
                                        </p:tgtEl>
                                        <p:attrNameLst>
                                          <p:attrName>ppt_x</p:attrName>
                                          <p:attrName>ppt_y</p:attrName>
                                        </p:attrNameLst>
                                      </p:cBhvr>
                                      <p:rCtr x="-10547" y="2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57250" y="1460705"/>
            <a:ext cx="10496550" cy="4286249"/>
          </a:xfrm>
        </p:spPr>
        <p:txBody>
          <a:bodyPr>
            <a:normAutofit lnSpcReduction="10000"/>
          </a:bodyPr>
          <a:lstStyle/>
          <a:p>
            <a:pPr marL="0" indent="0">
              <a:buNone/>
            </a:pPr>
            <a:r>
              <a:rPr lang="en-US" dirty="0"/>
              <a:t>Conclusions:</a:t>
            </a:r>
          </a:p>
          <a:p>
            <a:pPr marL="0" indent="0">
              <a:buNone/>
            </a:pPr>
            <a:r>
              <a:rPr lang="en-US" dirty="0"/>
              <a:t>A novel BRAF mutation is present</a:t>
            </a:r>
            <a:br>
              <a:rPr lang="en-US" dirty="0"/>
            </a:br>
            <a:br>
              <a:rPr lang="en-US" dirty="0"/>
            </a:br>
            <a:r>
              <a:rPr lang="en-US" dirty="0"/>
              <a:t>NM_004333.4(BRAF):c.[1799T&gt;A;1802_1813del] p.V600_W604delinsE</a:t>
            </a:r>
            <a:br>
              <a:rPr lang="en-US" dirty="0"/>
            </a:br>
            <a:br>
              <a:rPr lang="en-US" dirty="0"/>
            </a:br>
            <a:r>
              <a:rPr lang="en-US" dirty="0"/>
              <a:t>Almost missed because a deletion near the </a:t>
            </a:r>
            <a:r>
              <a:rPr lang="en-US" dirty="0" err="1"/>
              <a:t>amplicon</a:t>
            </a:r>
            <a:r>
              <a:rPr lang="en-US" dirty="0"/>
              <a:t> ends resulted in suboptimal alignment and soft-clipping of reverse reads</a:t>
            </a:r>
          </a:p>
          <a:p>
            <a:pPr marL="0" indent="0">
              <a:buNone/>
            </a:pPr>
            <a:r>
              <a:rPr lang="en-US" dirty="0"/>
              <a:t>We can infer driver functionality (but not responsiveness to inhibition)</a:t>
            </a:r>
          </a:p>
        </p:txBody>
      </p:sp>
      <p:sp>
        <p:nvSpPr>
          <p:cNvPr id="6" name="Title 1">
            <a:extLst>
              <a:ext uri="{FF2B5EF4-FFF2-40B4-BE49-F238E27FC236}">
                <a16:creationId xmlns:a16="http://schemas.microsoft.com/office/drawing/2014/main" id="{4C9B0512-FE36-C8A0-EBD2-2BB2130FE5BA}"/>
              </a:ext>
            </a:extLst>
          </p:cNvPr>
          <p:cNvSpPr txBox="1">
            <a:spLocks/>
          </p:cNvSpPr>
          <p:nvPr/>
        </p:nvSpPr>
        <p:spPr>
          <a:xfrm>
            <a:off x="838200"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317CBC"/>
                </a:solidFill>
                <a:latin typeface="+mj-lt"/>
                <a:ea typeface="+mj-ea"/>
                <a:cs typeface="+mj-cs"/>
              </a:defRPr>
            </a:lvl1pPr>
          </a:lstStyle>
          <a:p>
            <a:pPr algn="ctr"/>
            <a:r>
              <a:rPr lang="en-US" dirty="0"/>
              <a:t>A case of melanoma</a:t>
            </a:r>
          </a:p>
        </p:txBody>
      </p:sp>
    </p:spTree>
    <p:extLst>
      <p:ext uri="{BB962C8B-B14F-4D97-AF65-F5344CB8AC3E}">
        <p14:creationId xmlns:p14="http://schemas.microsoft.com/office/powerpoint/2010/main" val="139917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4510" y="335944"/>
            <a:ext cx="10515600" cy="1325563"/>
          </a:xfrm>
        </p:spPr>
        <p:txBody>
          <a:bodyPr/>
          <a:lstStyle/>
          <a:p>
            <a:pPr algn="ctr"/>
            <a:r>
              <a:rPr lang="en-US" dirty="0"/>
              <a:t>A case of </a:t>
            </a:r>
            <a:r>
              <a:rPr lang="en-US" dirty="0" err="1"/>
              <a:t>myeloproliferative</a:t>
            </a:r>
            <a:r>
              <a:rPr lang="en-US" dirty="0"/>
              <a:t> disorder</a:t>
            </a:r>
          </a:p>
        </p:txBody>
      </p:sp>
      <p:sp>
        <p:nvSpPr>
          <p:cNvPr id="3" name="Content Placeholder 2"/>
          <p:cNvSpPr>
            <a:spLocks noGrp="1"/>
          </p:cNvSpPr>
          <p:nvPr>
            <p:ph idx="1"/>
          </p:nvPr>
        </p:nvSpPr>
        <p:spPr>
          <a:xfrm>
            <a:off x="838200" y="1651408"/>
            <a:ext cx="10515600" cy="1406115"/>
          </a:xfrm>
        </p:spPr>
        <p:txBody>
          <a:bodyPr>
            <a:normAutofit lnSpcReduction="10000"/>
          </a:bodyPr>
          <a:lstStyle/>
          <a:p>
            <a:r>
              <a:rPr lang="en-US" dirty="0"/>
              <a:t>81-gene leukemia/MDS/MPD panel run</a:t>
            </a:r>
          </a:p>
          <a:p>
            <a:r>
              <a:rPr lang="en-US" dirty="0"/>
              <a:t>JAK2, MPL were wild-type</a:t>
            </a:r>
          </a:p>
          <a:p>
            <a:r>
              <a:rPr lang="en-US" dirty="0"/>
              <a:t>Several called variants in CALR</a:t>
            </a:r>
          </a:p>
          <a:p>
            <a:pPr lvl="1"/>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776" y="2976971"/>
            <a:ext cx="9722609" cy="1933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1200" y="4778000"/>
            <a:ext cx="5943600" cy="1684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323093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933574"/>
            <a:ext cx="3714750" cy="3867150"/>
          </a:xfrm>
        </p:spPr>
        <p:txBody>
          <a:bodyPr>
            <a:normAutofit/>
          </a:bodyPr>
          <a:lstStyle/>
          <a:p>
            <a:r>
              <a:rPr lang="en-US" dirty="0"/>
              <a:t>Short in-frame deletions</a:t>
            </a:r>
          </a:p>
          <a:p>
            <a:pPr lvl="1"/>
            <a:r>
              <a:rPr lang="en-US" dirty="0"/>
              <a:t>Often well-tolerated (similar to missense)</a:t>
            </a:r>
          </a:p>
          <a:p>
            <a:pPr lvl="1"/>
            <a:r>
              <a:rPr lang="en-US" dirty="0"/>
              <a:t>Prone to occur in triplet repeat areas</a:t>
            </a:r>
          </a:p>
          <a:p>
            <a:pPr lvl="1"/>
            <a:r>
              <a:rPr lang="en-US" dirty="0"/>
              <a:t>Can be relatively common </a:t>
            </a:r>
            <a:r>
              <a:rPr lang="en-US" dirty="0" err="1"/>
              <a:t>germline</a:t>
            </a:r>
            <a:r>
              <a:rPr lang="en-US" dirty="0"/>
              <a:t> polymorphisms</a:t>
            </a:r>
          </a:p>
          <a:p>
            <a:pPr lvl="1"/>
            <a:endParaRPr lang="en-US" dirty="0"/>
          </a:p>
          <a:p>
            <a:pPr lvl="1"/>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97661" y="1428748"/>
            <a:ext cx="7694289" cy="4876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1">
            <a:extLst>
              <a:ext uri="{FF2B5EF4-FFF2-40B4-BE49-F238E27FC236}">
                <a16:creationId xmlns:a16="http://schemas.microsoft.com/office/drawing/2014/main" id="{DD60A01E-AB8E-CD21-2429-35C278DDD87E}"/>
              </a:ext>
            </a:extLst>
          </p:cNvPr>
          <p:cNvSpPr txBox="1">
            <a:spLocks/>
          </p:cNvSpPr>
          <p:nvPr/>
        </p:nvSpPr>
        <p:spPr>
          <a:xfrm>
            <a:off x="1054510" y="33594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317CBC"/>
                </a:solidFill>
                <a:latin typeface="+mj-lt"/>
                <a:ea typeface="+mj-ea"/>
                <a:cs typeface="+mj-cs"/>
              </a:defRPr>
            </a:lvl1pPr>
          </a:lstStyle>
          <a:p>
            <a:pPr algn="ctr"/>
            <a:r>
              <a:rPr lang="en-US"/>
              <a:t>A case of myeloproliferative disorder</a:t>
            </a:r>
            <a:endParaRPr lang="en-US" dirty="0"/>
          </a:p>
        </p:txBody>
      </p:sp>
    </p:spTree>
    <p:extLst>
      <p:ext uri="{BB962C8B-B14F-4D97-AF65-F5344CB8AC3E}">
        <p14:creationId xmlns:p14="http://schemas.microsoft.com/office/powerpoint/2010/main" val="413632036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305051"/>
            <a:ext cx="10515600" cy="3638550"/>
          </a:xfrm>
        </p:spPr>
        <p:txBody>
          <a:bodyPr>
            <a:normAutofit/>
          </a:bodyPr>
          <a:lstStyle/>
          <a:p>
            <a:r>
              <a:rPr lang="en-US" dirty="0"/>
              <a:t>Clear IGV tracks and open the </a:t>
            </a:r>
            <a:r>
              <a:rPr lang="en-US" dirty="0" err="1"/>
              <a:t>CALR.bam</a:t>
            </a:r>
            <a:r>
              <a:rPr lang="en-US" dirty="0"/>
              <a:t> file</a:t>
            </a:r>
          </a:p>
          <a:p>
            <a:r>
              <a:rPr lang="en-US" dirty="0"/>
              <a:t>Navigate to CALR exon 9</a:t>
            </a:r>
          </a:p>
          <a:p>
            <a:r>
              <a:rPr lang="en-US" dirty="0"/>
              <a:t>Do you see the variants?  Real?  Pathogenic?</a:t>
            </a:r>
          </a:p>
          <a:p>
            <a:r>
              <a:rPr lang="en-US" dirty="0"/>
              <a:t>Sometimes you need to copy the reads and mock things up in a text editor to be sure.  Let’s try it!</a:t>
            </a:r>
          </a:p>
          <a:p>
            <a:pPr lvl="1"/>
            <a:endParaRPr lang="en-US" dirty="0"/>
          </a:p>
        </p:txBody>
      </p:sp>
      <p:sp>
        <p:nvSpPr>
          <p:cNvPr id="6" name="Title 1">
            <a:extLst>
              <a:ext uri="{FF2B5EF4-FFF2-40B4-BE49-F238E27FC236}">
                <a16:creationId xmlns:a16="http://schemas.microsoft.com/office/drawing/2014/main" id="{3A5E1D24-D8EB-E653-FA6A-2D199760712F}"/>
              </a:ext>
            </a:extLst>
          </p:cNvPr>
          <p:cNvSpPr>
            <a:spLocks noGrp="1"/>
          </p:cNvSpPr>
          <p:nvPr>
            <p:ph type="title"/>
          </p:nvPr>
        </p:nvSpPr>
        <p:spPr>
          <a:xfrm>
            <a:off x="1054510" y="335944"/>
            <a:ext cx="10515600" cy="1325563"/>
          </a:xfrm>
        </p:spPr>
        <p:txBody>
          <a:bodyPr/>
          <a:lstStyle/>
          <a:p>
            <a:pPr algn="ctr"/>
            <a:r>
              <a:rPr lang="en-US" dirty="0"/>
              <a:t>A case of </a:t>
            </a:r>
            <a:r>
              <a:rPr lang="en-US" dirty="0" err="1"/>
              <a:t>myeloproliferative</a:t>
            </a:r>
            <a:r>
              <a:rPr lang="en-US" dirty="0"/>
              <a:t> disorder</a:t>
            </a:r>
          </a:p>
        </p:txBody>
      </p:sp>
    </p:spTree>
    <p:extLst>
      <p:ext uri="{BB962C8B-B14F-4D97-AF65-F5344CB8AC3E}">
        <p14:creationId xmlns:p14="http://schemas.microsoft.com/office/powerpoint/2010/main" val="13599612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76609" y="309915"/>
            <a:ext cx="10515600" cy="1325563"/>
          </a:xfrm>
        </p:spPr>
        <p:txBody>
          <a:bodyPr/>
          <a:lstStyle/>
          <a:p>
            <a:r>
              <a:rPr lang="en-US" dirty="0"/>
              <a:t>The Website</a:t>
            </a:r>
          </a:p>
        </p:txBody>
      </p:sp>
      <p:sp>
        <p:nvSpPr>
          <p:cNvPr id="3" name="Content Placeholder 2"/>
          <p:cNvSpPr>
            <a:spLocks noGrp="1"/>
          </p:cNvSpPr>
          <p:nvPr>
            <p:ph idx="1"/>
          </p:nvPr>
        </p:nvSpPr>
        <p:spPr>
          <a:xfrm>
            <a:off x="628650" y="1487156"/>
            <a:ext cx="10858500" cy="4504069"/>
          </a:xfrm>
        </p:spPr>
        <p:txBody>
          <a:bodyPr>
            <a:normAutofit lnSpcReduction="10000"/>
          </a:bodyPr>
          <a:lstStyle/>
          <a:p>
            <a:r>
              <a:rPr lang="en-US" dirty="0">
                <a:hlinkClick r:id="rId2"/>
              </a:rPr>
              <a:t>http://routbort.org/igv</a:t>
            </a:r>
            <a:endParaRPr lang="en-US" dirty="0"/>
          </a:p>
          <a:p>
            <a:r>
              <a:rPr lang="en-US" dirty="0"/>
              <a:t>Hosts the files we will need today – all are small deidentified/</a:t>
            </a:r>
            <a:r>
              <a:rPr lang="en-US" dirty="0" err="1"/>
              <a:t>downsampled</a:t>
            </a:r>
            <a:r>
              <a:rPr lang="en-US" dirty="0"/>
              <a:t> but real sequence files in the public domain, as is the tutorial itself </a:t>
            </a:r>
          </a:p>
          <a:p>
            <a:pPr lvl="1"/>
            <a:r>
              <a:rPr lang="en-US" dirty="0"/>
              <a:t>all files and this presentation can be downloaded at </a:t>
            </a:r>
            <a:r>
              <a:rPr lang="en-US" dirty="0">
                <a:hlinkClick r:id="rId3"/>
              </a:rPr>
              <a:t>http://routbort.org/igv/tutorial.zip</a:t>
            </a:r>
            <a:endParaRPr lang="en-US" dirty="0"/>
          </a:p>
          <a:p>
            <a:r>
              <a:rPr lang="en-US" dirty="0"/>
              <a:t>Although in practice you will often be using software that automatically configures IGV with specific sequence files and annotation tracks through the use of ‘session’ files or other means of remotely controlling IGV, we will stick today mostly with manually loading files into IGV</a:t>
            </a:r>
          </a:p>
        </p:txBody>
      </p:sp>
    </p:spTree>
    <p:extLst>
      <p:ext uri="{BB962C8B-B14F-4D97-AF65-F5344CB8AC3E}">
        <p14:creationId xmlns:p14="http://schemas.microsoft.com/office/powerpoint/2010/main" val="418129685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7651"/>
            <a:ext cx="10515600" cy="1022555"/>
          </a:xfrm>
        </p:spPr>
        <p:txBody>
          <a:bodyPr/>
          <a:lstStyle/>
          <a:p>
            <a:pPr algn="ctr"/>
            <a:r>
              <a:rPr lang="en-US" dirty="0"/>
              <a:t>Structural rearrangements</a:t>
            </a:r>
          </a:p>
        </p:txBody>
      </p:sp>
      <p:sp>
        <p:nvSpPr>
          <p:cNvPr id="3" name="Content Placeholder 2"/>
          <p:cNvSpPr>
            <a:spLocks noGrp="1"/>
          </p:cNvSpPr>
          <p:nvPr>
            <p:ph idx="1"/>
          </p:nvPr>
        </p:nvSpPr>
        <p:spPr>
          <a:xfrm>
            <a:off x="838200" y="1160206"/>
            <a:ext cx="10858500" cy="4786313"/>
          </a:xfrm>
        </p:spPr>
        <p:txBody>
          <a:bodyPr>
            <a:normAutofit fontScale="92500" lnSpcReduction="10000"/>
          </a:bodyPr>
          <a:lstStyle/>
          <a:p>
            <a:r>
              <a:rPr lang="en-US" dirty="0"/>
              <a:t>Structural rearrangements such as gene fusions or intragenic deletions can be studied at the </a:t>
            </a:r>
            <a:r>
              <a:rPr lang="en-US" dirty="0" err="1"/>
              <a:t>cDNA</a:t>
            </a:r>
            <a:r>
              <a:rPr lang="en-US" dirty="0"/>
              <a:t> or DNA level</a:t>
            </a:r>
          </a:p>
          <a:p>
            <a:r>
              <a:rPr lang="en-US" dirty="0"/>
              <a:t>Advantages of </a:t>
            </a:r>
            <a:r>
              <a:rPr lang="en-US" dirty="0" err="1"/>
              <a:t>cDNA</a:t>
            </a:r>
            <a:endParaRPr lang="en-US" dirty="0"/>
          </a:p>
          <a:p>
            <a:pPr lvl="1"/>
            <a:r>
              <a:rPr lang="en-US" dirty="0"/>
              <a:t>Less noise. There are many inconsequential DNA level (</a:t>
            </a:r>
            <a:r>
              <a:rPr lang="en-US" dirty="0" err="1"/>
              <a:t>intronic</a:t>
            </a:r>
            <a:r>
              <a:rPr lang="en-US" dirty="0"/>
              <a:t> or </a:t>
            </a:r>
            <a:r>
              <a:rPr lang="en-US" dirty="0" err="1"/>
              <a:t>extragenic</a:t>
            </a:r>
            <a:r>
              <a:rPr lang="en-US" dirty="0"/>
              <a:t>) structural rearrangements</a:t>
            </a:r>
          </a:p>
          <a:p>
            <a:pPr lvl="1"/>
            <a:r>
              <a:rPr lang="en-US" dirty="0"/>
              <a:t>Driver rearrangements in cancer (EML4/ALK, BCR/ABL, </a:t>
            </a:r>
            <a:r>
              <a:rPr lang="en-US" dirty="0" err="1"/>
              <a:t>etc</a:t>
            </a:r>
            <a:r>
              <a:rPr lang="en-US" dirty="0"/>
              <a:t>) tend to be very highly transcribed, so much better/higher signal</a:t>
            </a:r>
          </a:p>
          <a:p>
            <a:pPr lvl="1"/>
            <a:r>
              <a:rPr lang="en-US" dirty="0"/>
              <a:t>Less complexity.  For fusion proteins, genomic breakpoints can be anywhere in an intron, while </a:t>
            </a:r>
            <a:r>
              <a:rPr lang="en-US" dirty="0" err="1"/>
              <a:t>cDNA</a:t>
            </a:r>
            <a:r>
              <a:rPr lang="en-US" dirty="0"/>
              <a:t> will have many fewer exon/exon junction points</a:t>
            </a:r>
          </a:p>
          <a:p>
            <a:r>
              <a:rPr lang="en-US" dirty="0"/>
              <a:t>Advantages of genomic DNA</a:t>
            </a:r>
          </a:p>
          <a:p>
            <a:pPr lvl="1"/>
            <a:r>
              <a:rPr lang="en-US" dirty="0"/>
              <a:t>DNA stability &gt;&gt; RNA (also for liquid biopsy)</a:t>
            </a:r>
          </a:p>
          <a:p>
            <a:pPr lvl="1"/>
            <a:r>
              <a:rPr lang="en-US" dirty="0"/>
              <a:t>Uniqueness of genomic breakpoints is helpful in ruling out contamination/MRD</a:t>
            </a:r>
          </a:p>
          <a:p>
            <a:r>
              <a:rPr lang="en-US" dirty="0"/>
              <a:t>We’ll look at examples of both approaches in IGV today</a:t>
            </a:r>
          </a:p>
          <a:p>
            <a:pPr lvl="1"/>
            <a:endParaRPr lang="en-US" dirty="0"/>
          </a:p>
        </p:txBody>
      </p:sp>
    </p:spTree>
    <p:extLst>
      <p:ext uri="{BB962C8B-B14F-4D97-AF65-F5344CB8AC3E}">
        <p14:creationId xmlns:p14="http://schemas.microsoft.com/office/powerpoint/2010/main" val="314382963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9709" y="105316"/>
            <a:ext cx="10515600" cy="917240"/>
          </a:xfrm>
        </p:spPr>
        <p:txBody>
          <a:bodyPr/>
          <a:lstStyle/>
          <a:p>
            <a:pPr algn="ctr"/>
            <a:r>
              <a:rPr lang="en-US" dirty="0" err="1"/>
              <a:t>cDNA</a:t>
            </a:r>
            <a:endParaRPr lang="en-US" dirty="0"/>
          </a:p>
        </p:txBody>
      </p:sp>
      <p:sp>
        <p:nvSpPr>
          <p:cNvPr id="3" name="Content Placeholder 2"/>
          <p:cNvSpPr>
            <a:spLocks noGrp="1"/>
          </p:cNvSpPr>
          <p:nvPr>
            <p:ph idx="1"/>
          </p:nvPr>
        </p:nvSpPr>
        <p:spPr>
          <a:xfrm>
            <a:off x="578259" y="1194005"/>
            <a:ext cx="10858500" cy="4786313"/>
          </a:xfrm>
        </p:spPr>
        <p:txBody>
          <a:bodyPr>
            <a:normAutofit lnSpcReduction="10000"/>
          </a:bodyPr>
          <a:lstStyle/>
          <a:p>
            <a:r>
              <a:rPr lang="en-US" dirty="0"/>
              <a:t>Go to the </a:t>
            </a:r>
            <a:r>
              <a:rPr lang="en-US" dirty="0" err="1"/>
              <a:t>Fusions_cDNA</a:t>
            </a:r>
            <a:r>
              <a:rPr lang="en-US" dirty="0"/>
              <a:t> folder</a:t>
            </a:r>
          </a:p>
          <a:p>
            <a:r>
              <a:rPr lang="en-US" dirty="0"/>
              <a:t>Inspect the OCPv3.fasta and OCPv3.bed files – what do these represent?</a:t>
            </a:r>
          </a:p>
          <a:p>
            <a:r>
              <a:rPr lang="en-US" dirty="0"/>
              <a:t>Load the OCPv3.fasta as a genome</a:t>
            </a:r>
          </a:p>
          <a:p>
            <a:r>
              <a:rPr lang="en-US" dirty="0"/>
              <a:t>Load the </a:t>
            </a:r>
            <a:r>
              <a:rPr lang="en-US" dirty="0" err="1"/>
              <a:t>cdna.bam</a:t>
            </a:r>
            <a:r>
              <a:rPr lang="en-US" dirty="0"/>
              <a:t> sequence file</a:t>
            </a:r>
          </a:p>
          <a:p>
            <a:r>
              <a:rPr lang="en-US" dirty="0"/>
              <a:t>Load the </a:t>
            </a:r>
            <a:r>
              <a:rPr lang="en-US" dirty="0" err="1"/>
              <a:t>the</a:t>
            </a:r>
            <a:r>
              <a:rPr lang="en-US" dirty="0"/>
              <a:t> OCPv3.bed annotation file</a:t>
            </a:r>
          </a:p>
          <a:p>
            <a:r>
              <a:rPr lang="en-US" dirty="0"/>
              <a:t>What do we see in the </a:t>
            </a:r>
            <a:r>
              <a:rPr lang="en-US" dirty="0" err="1"/>
              <a:t>contig</a:t>
            </a:r>
            <a:r>
              <a:rPr lang="en-US" dirty="0"/>
              <a:t>/chromosome drop down?</a:t>
            </a:r>
          </a:p>
          <a:p>
            <a:r>
              <a:rPr lang="en-US" dirty="0"/>
              <a:t>This is a cell line control with 4 fusions represented in the BAM.  You can find the fusions in the fusions.txt file</a:t>
            </a:r>
          </a:p>
          <a:p>
            <a:r>
              <a:rPr lang="en-US" dirty="0"/>
              <a:t>Navigate to the EML4-ALK.E13A20.COSF408.1 fusion candidate</a:t>
            </a:r>
          </a:p>
          <a:p>
            <a:pPr lvl="1"/>
            <a:endParaRPr lang="en-US" dirty="0"/>
          </a:p>
        </p:txBody>
      </p:sp>
    </p:spTree>
    <p:extLst>
      <p:ext uri="{BB962C8B-B14F-4D97-AF65-F5344CB8AC3E}">
        <p14:creationId xmlns:p14="http://schemas.microsoft.com/office/powerpoint/2010/main" val="101722673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49261" y="1184172"/>
            <a:ext cx="10858500" cy="4786313"/>
          </a:xfrm>
        </p:spPr>
        <p:txBody>
          <a:bodyPr>
            <a:normAutofit lnSpcReduction="10000"/>
          </a:bodyPr>
          <a:lstStyle/>
          <a:p>
            <a:r>
              <a:rPr lang="en-US" dirty="0"/>
              <a:t>Go to the </a:t>
            </a:r>
            <a:r>
              <a:rPr lang="en-US" dirty="0" err="1"/>
              <a:t>Fusions_cDNA</a:t>
            </a:r>
            <a:r>
              <a:rPr lang="en-US" dirty="0"/>
              <a:t> folder</a:t>
            </a:r>
          </a:p>
          <a:p>
            <a:r>
              <a:rPr lang="en-US" dirty="0"/>
              <a:t>Inspect the OCPv3.fasta and OCPv3.bed files – what do these represent?</a:t>
            </a:r>
          </a:p>
          <a:p>
            <a:r>
              <a:rPr lang="en-US" dirty="0"/>
              <a:t>Load the OCPv3.fasta as a genome</a:t>
            </a:r>
          </a:p>
          <a:p>
            <a:r>
              <a:rPr lang="en-US" dirty="0"/>
              <a:t>Load the </a:t>
            </a:r>
            <a:r>
              <a:rPr lang="en-US" dirty="0" err="1"/>
              <a:t>cdna.bam</a:t>
            </a:r>
            <a:r>
              <a:rPr lang="en-US" dirty="0"/>
              <a:t> sequence file</a:t>
            </a:r>
          </a:p>
          <a:p>
            <a:r>
              <a:rPr lang="en-US" dirty="0"/>
              <a:t>Load the </a:t>
            </a:r>
            <a:r>
              <a:rPr lang="en-US" dirty="0" err="1"/>
              <a:t>the</a:t>
            </a:r>
            <a:r>
              <a:rPr lang="en-US" dirty="0"/>
              <a:t> OCPv3.bed annotation file</a:t>
            </a:r>
          </a:p>
          <a:p>
            <a:r>
              <a:rPr lang="en-US" dirty="0"/>
              <a:t>What do we see in the </a:t>
            </a:r>
            <a:r>
              <a:rPr lang="en-US" dirty="0" err="1"/>
              <a:t>contig</a:t>
            </a:r>
            <a:r>
              <a:rPr lang="en-US" dirty="0"/>
              <a:t>/chromosome drop down?</a:t>
            </a:r>
          </a:p>
          <a:p>
            <a:r>
              <a:rPr lang="en-US" dirty="0"/>
              <a:t>This is a cell line control with 4 fusions represented in the BAM.  You can find the fusions in the fusions.txt file</a:t>
            </a:r>
          </a:p>
          <a:p>
            <a:r>
              <a:rPr lang="en-US" dirty="0"/>
              <a:t>Navigate to the EML4-ALK.E13A20.COSF408.1 fusion candidate</a:t>
            </a:r>
          </a:p>
          <a:p>
            <a:pPr lvl="1"/>
            <a:endParaRPr lang="en-US" dirty="0"/>
          </a:p>
        </p:txBody>
      </p:sp>
      <p:sp>
        <p:nvSpPr>
          <p:cNvPr id="6" name="Title 1">
            <a:extLst>
              <a:ext uri="{FF2B5EF4-FFF2-40B4-BE49-F238E27FC236}">
                <a16:creationId xmlns:a16="http://schemas.microsoft.com/office/drawing/2014/main" id="{698D7058-73B4-936B-6D70-4F91990F8330}"/>
              </a:ext>
            </a:extLst>
          </p:cNvPr>
          <p:cNvSpPr>
            <a:spLocks noGrp="1"/>
          </p:cNvSpPr>
          <p:nvPr>
            <p:ph type="title"/>
          </p:nvPr>
        </p:nvSpPr>
        <p:spPr>
          <a:xfrm>
            <a:off x="749709" y="105316"/>
            <a:ext cx="10515600" cy="917240"/>
          </a:xfrm>
        </p:spPr>
        <p:txBody>
          <a:bodyPr/>
          <a:lstStyle/>
          <a:p>
            <a:pPr algn="ctr"/>
            <a:r>
              <a:rPr lang="en-US" dirty="0" err="1"/>
              <a:t>cDNA</a:t>
            </a:r>
            <a:endParaRPr lang="en-US" dirty="0"/>
          </a:p>
        </p:txBody>
      </p:sp>
    </p:spTree>
    <p:extLst>
      <p:ext uri="{BB962C8B-B14F-4D97-AF65-F5344CB8AC3E}">
        <p14:creationId xmlns:p14="http://schemas.microsoft.com/office/powerpoint/2010/main" val="153881919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do we want to assess a fusion candidate</a:t>
            </a:r>
          </a:p>
        </p:txBody>
      </p:sp>
      <p:sp>
        <p:nvSpPr>
          <p:cNvPr id="3" name="Content Placeholder 2"/>
          <p:cNvSpPr>
            <a:spLocks noGrp="1"/>
          </p:cNvSpPr>
          <p:nvPr>
            <p:ph idx="1"/>
          </p:nvPr>
        </p:nvSpPr>
        <p:spPr/>
        <p:txBody>
          <a:bodyPr>
            <a:normAutofit lnSpcReduction="10000"/>
          </a:bodyPr>
          <a:lstStyle/>
          <a:p>
            <a:r>
              <a:rPr lang="en-US" sz="3600" dirty="0"/>
              <a:t>Number / percentage of reads?</a:t>
            </a:r>
          </a:p>
          <a:p>
            <a:r>
              <a:rPr lang="en-US" sz="3600" dirty="0"/>
              <a:t>Biology?</a:t>
            </a:r>
          </a:p>
          <a:p>
            <a:pPr lvl="1"/>
            <a:r>
              <a:rPr lang="en-US" sz="3200" dirty="0"/>
              <a:t>Kinase fusion or promoter fusion?</a:t>
            </a:r>
          </a:p>
          <a:p>
            <a:pPr lvl="1"/>
            <a:r>
              <a:rPr lang="en-US" sz="3200" dirty="0"/>
              <a:t>What can we say about the alignment of a kinase fusion that we can double check as a confirmation of “</a:t>
            </a:r>
            <a:r>
              <a:rPr lang="en-US" sz="3200" dirty="0" err="1"/>
              <a:t>biologicalicity</a:t>
            </a:r>
            <a:r>
              <a:rPr lang="en-US" sz="3200" dirty="0"/>
              <a:t>”?</a:t>
            </a:r>
          </a:p>
        </p:txBody>
      </p:sp>
    </p:spTree>
    <p:extLst>
      <p:ext uri="{BB962C8B-B14F-4D97-AF65-F5344CB8AC3E}">
        <p14:creationId xmlns:p14="http://schemas.microsoft.com/office/powerpoint/2010/main" val="125098358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do we want to assess a fusion candidate</a:t>
            </a:r>
          </a:p>
        </p:txBody>
      </p:sp>
      <p:sp>
        <p:nvSpPr>
          <p:cNvPr id="3" name="Content Placeholder 2"/>
          <p:cNvSpPr>
            <a:spLocks noGrp="1"/>
          </p:cNvSpPr>
          <p:nvPr>
            <p:ph idx="1"/>
          </p:nvPr>
        </p:nvSpPr>
        <p:spPr>
          <a:xfrm>
            <a:off x="838200" y="2628899"/>
            <a:ext cx="10515600" cy="2114551"/>
          </a:xfrm>
        </p:spPr>
        <p:txBody>
          <a:bodyPr>
            <a:normAutofit fontScale="92500" lnSpcReduction="20000"/>
          </a:bodyPr>
          <a:lstStyle/>
          <a:p>
            <a:r>
              <a:rPr lang="en-US" sz="3600" dirty="0"/>
              <a:t>Kinase fusions must be in frame to be plausible</a:t>
            </a:r>
          </a:p>
          <a:p>
            <a:r>
              <a:rPr lang="en-US" sz="3600" dirty="0"/>
              <a:t>Let’s confirm that these are</a:t>
            </a:r>
          </a:p>
          <a:p>
            <a:r>
              <a:rPr lang="en-US" sz="3600" dirty="0"/>
              <a:t>We can use another instance of IGV set to hg19 (genomic) to browse the exon boundaries of EML4 and ALK and compare to our transcript/cDNA</a:t>
            </a:r>
          </a:p>
          <a:p>
            <a:endParaRPr lang="en-US" sz="3200" dirty="0"/>
          </a:p>
        </p:txBody>
      </p:sp>
    </p:spTree>
    <p:extLst>
      <p:ext uri="{BB962C8B-B14F-4D97-AF65-F5344CB8AC3E}">
        <p14:creationId xmlns:p14="http://schemas.microsoft.com/office/powerpoint/2010/main" val="282530740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50607" y="-217411"/>
            <a:ext cx="10858500" cy="1325563"/>
          </a:xfrm>
        </p:spPr>
        <p:txBody>
          <a:bodyPr>
            <a:normAutofit/>
          </a:bodyPr>
          <a:lstStyle/>
          <a:p>
            <a:pPr algn="ctr"/>
            <a:r>
              <a:rPr lang="en-US" sz="4000" dirty="0"/>
              <a:t>Assessing frame of transcript</a:t>
            </a:r>
          </a:p>
        </p:txBody>
      </p:sp>
      <p:pic>
        <p:nvPicPr>
          <p:cNvPr id="9" name="Picture 8">
            <a:extLst>
              <a:ext uri="{FF2B5EF4-FFF2-40B4-BE49-F238E27FC236}">
                <a16:creationId xmlns:a16="http://schemas.microsoft.com/office/drawing/2014/main" id="{556DDF05-5E09-37C0-691F-6ACC7A664F49}"/>
              </a:ext>
            </a:extLst>
          </p:cNvPr>
          <p:cNvPicPr>
            <a:picLocks noChangeAspect="1"/>
          </p:cNvPicPr>
          <p:nvPr/>
        </p:nvPicPr>
        <p:blipFill>
          <a:blip r:embed="rId2"/>
          <a:stretch>
            <a:fillRect/>
          </a:stretch>
        </p:blipFill>
        <p:spPr>
          <a:xfrm>
            <a:off x="3955244" y="810910"/>
            <a:ext cx="5710598" cy="2065706"/>
          </a:xfrm>
          <a:prstGeom prst="rect">
            <a:avLst/>
          </a:prstGeom>
        </p:spPr>
      </p:pic>
      <p:pic>
        <p:nvPicPr>
          <p:cNvPr id="13" name="Picture 12">
            <a:extLst>
              <a:ext uri="{FF2B5EF4-FFF2-40B4-BE49-F238E27FC236}">
                <a16:creationId xmlns:a16="http://schemas.microsoft.com/office/drawing/2014/main" id="{EFB21A42-487E-DF62-C7E9-377D4FC1FEF1}"/>
              </a:ext>
            </a:extLst>
          </p:cNvPr>
          <p:cNvPicPr>
            <a:picLocks noChangeAspect="1"/>
          </p:cNvPicPr>
          <p:nvPr/>
        </p:nvPicPr>
        <p:blipFill>
          <a:blip r:embed="rId3"/>
          <a:stretch>
            <a:fillRect/>
          </a:stretch>
        </p:blipFill>
        <p:spPr>
          <a:xfrm>
            <a:off x="989133" y="2950128"/>
            <a:ext cx="5159200" cy="2621751"/>
          </a:xfrm>
          <a:prstGeom prst="rect">
            <a:avLst/>
          </a:prstGeom>
        </p:spPr>
      </p:pic>
      <p:pic>
        <p:nvPicPr>
          <p:cNvPr id="15" name="Picture 14">
            <a:extLst>
              <a:ext uri="{FF2B5EF4-FFF2-40B4-BE49-F238E27FC236}">
                <a16:creationId xmlns:a16="http://schemas.microsoft.com/office/drawing/2014/main" id="{0117209B-6FE3-D241-3243-A5C5061FE912}"/>
              </a:ext>
            </a:extLst>
          </p:cNvPr>
          <p:cNvPicPr>
            <a:picLocks noChangeAspect="1"/>
          </p:cNvPicPr>
          <p:nvPr/>
        </p:nvPicPr>
        <p:blipFill>
          <a:blip r:embed="rId4"/>
          <a:stretch>
            <a:fillRect/>
          </a:stretch>
        </p:blipFill>
        <p:spPr>
          <a:xfrm>
            <a:off x="6314972" y="3047460"/>
            <a:ext cx="5434563" cy="2427086"/>
          </a:xfrm>
          <a:prstGeom prst="rect">
            <a:avLst/>
          </a:prstGeom>
        </p:spPr>
      </p:pic>
      <p:sp>
        <p:nvSpPr>
          <p:cNvPr id="16" name="TextBox 15">
            <a:extLst>
              <a:ext uri="{FF2B5EF4-FFF2-40B4-BE49-F238E27FC236}">
                <a16:creationId xmlns:a16="http://schemas.microsoft.com/office/drawing/2014/main" id="{F4E1C676-8E65-B2A4-4ACF-26FCB2108824}"/>
              </a:ext>
            </a:extLst>
          </p:cNvPr>
          <p:cNvSpPr txBox="1"/>
          <p:nvPr/>
        </p:nvSpPr>
        <p:spPr>
          <a:xfrm>
            <a:off x="3031574" y="5723924"/>
            <a:ext cx="3707842" cy="646331"/>
          </a:xfrm>
          <a:prstGeom prst="rect">
            <a:avLst/>
          </a:prstGeom>
          <a:noFill/>
        </p:spPr>
        <p:txBody>
          <a:bodyPr wrap="square" rtlCol="0">
            <a:spAutoFit/>
          </a:bodyPr>
          <a:lstStyle/>
          <a:p>
            <a:pPr algn="ctr"/>
            <a:r>
              <a:rPr lang="en-US" dirty="0"/>
              <a:t>EML4 Exon 13 (positive strand gene)</a:t>
            </a:r>
          </a:p>
          <a:p>
            <a:pPr algn="ctr"/>
            <a:r>
              <a:rPr lang="en-US" dirty="0"/>
              <a:t>1/3 of codon present at splice site</a:t>
            </a:r>
          </a:p>
        </p:txBody>
      </p:sp>
      <p:sp>
        <p:nvSpPr>
          <p:cNvPr id="17" name="TextBox 16">
            <a:extLst>
              <a:ext uri="{FF2B5EF4-FFF2-40B4-BE49-F238E27FC236}">
                <a16:creationId xmlns:a16="http://schemas.microsoft.com/office/drawing/2014/main" id="{C5EFD3B2-6624-56BE-3C54-E624DDEB63A7}"/>
              </a:ext>
            </a:extLst>
          </p:cNvPr>
          <p:cNvSpPr txBox="1"/>
          <p:nvPr/>
        </p:nvSpPr>
        <p:spPr>
          <a:xfrm>
            <a:off x="7701265" y="5571879"/>
            <a:ext cx="3707842" cy="923330"/>
          </a:xfrm>
          <a:prstGeom prst="rect">
            <a:avLst/>
          </a:prstGeom>
          <a:noFill/>
        </p:spPr>
        <p:txBody>
          <a:bodyPr wrap="square" rtlCol="0">
            <a:spAutoFit/>
          </a:bodyPr>
          <a:lstStyle/>
          <a:p>
            <a:pPr algn="ctr"/>
            <a:r>
              <a:rPr lang="en-US" dirty="0"/>
              <a:t>ALK Exon 20 (negative strand gene, so have to reverse nucleotides)</a:t>
            </a:r>
          </a:p>
          <a:p>
            <a:pPr algn="ctr"/>
            <a:r>
              <a:rPr lang="en-US" dirty="0"/>
              <a:t>2/3 of codon present at splice site</a:t>
            </a:r>
          </a:p>
        </p:txBody>
      </p:sp>
      <p:sp>
        <p:nvSpPr>
          <p:cNvPr id="18" name="TextBox 17">
            <a:extLst>
              <a:ext uri="{FF2B5EF4-FFF2-40B4-BE49-F238E27FC236}">
                <a16:creationId xmlns:a16="http://schemas.microsoft.com/office/drawing/2014/main" id="{F25C2F3A-3CAE-BA19-16BC-31CCD424778C}"/>
              </a:ext>
            </a:extLst>
          </p:cNvPr>
          <p:cNvSpPr txBox="1"/>
          <p:nvPr/>
        </p:nvSpPr>
        <p:spPr>
          <a:xfrm>
            <a:off x="2674488" y="1479562"/>
            <a:ext cx="1087798" cy="369332"/>
          </a:xfrm>
          <a:prstGeom prst="rect">
            <a:avLst/>
          </a:prstGeom>
          <a:noFill/>
        </p:spPr>
        <p:txBody>
          <a:bodyPr wrap="none" rtlCol="0">
            <a:spAutoFit/>
          </a:bodyPr>
          <a:lstStyle/>
          <a:p>
            <a:r>
              <a:rPr lang="en-US" dirty="0"/>
              <a:t>transcript</a:t>
            </a:r>
          </a:p>
        </p:txBody>
      </p:sp>
      <p:sp>
        <p:nvSpPr>
          <p:cNvPr id="19" name="TextBox 18">
            <a:extLst>
              <a:ext uri="{FF2B5EF4-FFF2-40B4-BE49-F238E27FC236}">
                <a16:creationId xmlns:a16="http://schemas.microsoft.com/office/drawing/2014/main" id="{720F156A-966C-5E98-C839-CE7E60AB4036}"/>
              </a:ext>
            </a:extLst>
          </p:cNvPr>
          <p:cNvSpPr txBox="1"/>
          <p:nvPr/>
        </p:nvSpPr>
        <p:spPr>
          <a:xfrm>
            <a:off x="-32826" y="4363426"/>
            <a:ext cx="950581" cy="646331"/>
          </a:xfrm>
          <a:prstGeom prst="rect">
            <a:avLst/>
          </a:prstGeom>
          <a:noFill/>
        </p:spPr>
        <p:txBody>
          <a:bodyPr wrap="none" rtlCol="0">
            <a:spAutoFit/>
          </a:bodyPr>
          <a:lstStyle/>
          <a:p>
            <a:r>
              <a:rPr lang="en-US" dirty="0"/>
              <a:t>hg19</a:t>
            </a:r>
          </a:p>
          <a:p>
            <a:r>
              <a:rPr lang="en-US" dirty="0"/>
              <a:t>genome</a:t>
            </a:r>
          </a:p>
        </p:txBody>
      </p:sp>
    </p:spTree>
    <p:extLst>
      <p:ext uri="{BB962C8B-B14F-4D97-AF65-F5344CB8AC3E}">
        <p14:creationId xmlns:p14="http://schemas.microsoft.com/office/powerpoint/2010/main" val="301592709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0716" y="95484"/>
            <a:ext cx="10515600" cy="1325563"/>
          </a:xfrm>
        </p:spPr>
        <p:txBody>
          <a:bodyPr/>
          <a:lstStyle/>
          <a:p>
            <a:pPr algn="ctr"/>
            <a:r>
              <a:rPr lang="en-US" dirty="0"/>
              <a:t>Fusions - genomic</a:t>
            </a:r>
          </a:p>
        </p:txBody>
      </p:sp>
      <p:sp>
        <p:nvSpPr>
          <p:cNvPr id="3" name="Content Placeholder 2"/>
          <p:cNvSpPr>
            <a:spLocks noGrp="1"/>
          </p:cNvSpPr>
          <p:nvPr>
            <p:ph idx="1"/>
          </p:nvPr>
        </p:nvSpPr>
        <p:spPr>
          <a:xfrm>
            <a:off x="956187" y="2085928"/>
            <a:ext cx="10515600" cy="2955636"/>
          </a:xfrm>
        </p:spPr>
        <p:txBody>
          <a:bodyPr>
            <a:normAutofit fontScale="85000" lnSpcReduction="20000"/>
          </a:bodyPr>
          <a:lstStyle/>
          <a:p>
            <a:r>
              <a:rPr lang="en-US" dirty="0"/>
              <a:t>Generally rely on paired end sequencing with variable sized inserts to identify read pairs that map to different areas of the genome</a:t>
            </a:r>
          </a:p>
          <a:p>
            <a:r>
              <a:rPr lang="en-US" dirty="0"/>
              <a:t>Our example is from a liquid biopsy assay on a patient with lung cancer</a:t>
            </a:r>
          </a:p>
          <a:p>
            <a:r>
              <a:rPr lang="en-US" dirty="0"/>
              <a:t>Set the genome to hg19 (we are genomic again)</a:t>
            </a:r>
          </a:p>
          <a:p>
            <a:r>
              <a:rPr lang="en-US" dirty="0"/>
              <a:t>Open the </a:t>
            </a:r>
            <a:r>
              <a:rPr lang="en-US" dirty="0" err="1"/>
              <a:t>Fusions_genomic</a:t>
            </a:r>
            <a:r>
              <a:rPr lang="en-US" dirty="0"/>
              <a:t> folder</a:t>
            </a:r>
          </a:p>
          <a:p>
            <a:r>
              <a:rPr lang="en-US" dirty="0"/>
              <a:t>Load the </a:t>
            </a:r>
            <a:r>
              <a:rPr lang="en-US" dirty="0" err="1"/>
              <a:t>support.bam</a:t>
            </a:r>
            <a:r>
              <a:rPr lang="en-US" dirty="0"/>
              <a:t> file</a:t>
            </a:r>
          </a:p>
          <a:p>
            <a:r>
              <a:rPr lang="en-US" dirty="0"/>
              <a:t>The positions.txt contains the proposed genomic breakpoints at 2:42528189 2:29446863 – navigate in split locus view to here</a:t>
            </a:r>
          </a:p>
        </p:txBody>
      </p:sp>
    </p:spTree>
    <p:extLst>
      <p:ext uri="{BB962C8B-B14F-4D97-AF65-F5344CB8AC3E}">
        <p14:creationId xmlns:p14="http://schemas.microsoft.com/office/powerpoint/2010/main" val="163344347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3BF5A-F9B6-4EEF-97E0-41D5EE7BE934}"/>
              </a:ext>
            </a:extLst>
          </p:cNvPr>
          <p:cNvSpPr>
            <a:spLocks noGrp="1"/>
          </p:cNvSpPr>
          <p:nvPr>
            <p:ph type="title"/>
          </p:nvPr>
        </p:nvSpPr>
        <p:spPr>
          <a:xfrm>
            <a:off x="838200" y="-110994"/>
            <a:ext cx="10515600" cy="1325563"/>
          </a:xfrm>
        </p:spPr>
        <p:txBody>
          <a:bodyPr/>
          <a:lstStyle/>
          <a:p>
            <a:pPr algn="ctr"/>
            <a:r>
              <a:rPr lang="en-US" dirty="0"/>
              <a:t>Take home messages</a:t>
            </a:r>
          </a:p>
        </p:txBody>
      </p:sp>
      <p:sp>
        <p:nvSpPr>
          <p:cNvPr id="3" name="Content Placeholder 2">
            <a:extLst>
              <a:ext uri="{FF2B5EF4-FFF2-40B4-BE49-F238E27FC236}">
                <a16:creationId xmlns:a16="http://schemas.microsoft.com/office/drawing/2014/main" id="{997FCCC0-97D0-351A-09D7-CA1E917F36BD}"/>
              </a:ext>
            </a:extLst>
          </p:cNvPr>
          <p:cNvSpPr>
            <a:spLocks noGrp="1"/>
          </p:cNvSpPr>
          <p:nvPr>
            <p:ph idx="1"/>
          </p:nvPr>
        </p:nvSpPr>
        <p:spPr>
          <a:xfrm>
            <a:off x="838200" y="2125258"/>
            <a:ext cx="10515600" cy="2955636"/>
          </a:xfrm>
        </p:spPr>
        <p:txBody>
          <a:bodyPr>
            <a:normAutofit fontScale="92500" lnSpcReduction="20000"/>
          </a:bodyPr>
          <a:lstStyle/>
          <a:p>
            <a:r>
              <a:rPr lang="en-US" dirty="0"/>
              <a:t>Being comfortable with basics of bioinformatics files and viewing tools takes some hands on practice, but are important </a:t>
            </a:r>
            <a:r>
              <a:rPr lang="en-US" dirty="0" err="1"/>
              <a:t>important</a:t>
            </a:r>
            <a:r>
              <a:rPr lang="en-US" dirty="0"/>
              <a:t> skillsets for case review</a:t>
            </a:r>
          </a:p>
          <a:p>
            <a:r>
              <a:rPr lang="en-US" dirty="0"/>
              <a:t>Alignments are not facts – they are opinions</a:t>
            </a:r>
          </a:p>
          <a:p>
            <a:pPr lvl="1"/>
            <a:r>
              <a:rPr lang="en-US" dirty="0"/>
              <a:t>If there are multiple mutations called near a single position and they involve indels, suspect different alignments coming from different lengths of the same underlying mutation</a:t>
            </a:r>
          </a:p>
          <a:p>
            <a:r>
              <a:rPr lang="en-US" dirty="0"/>
              <a:t>Parameters and viewing options can have dramatic effect on visualization/confirmation of genomic findings</a:t>
            </a:r>
          </a:p>
        </p:txBody>
      </p:sp>
    </p:spTree>
    <p:extLst>
      <p:ext uri="{BB962C8B-B14F-4D97-AF65-F5344CB8AC3E}">
        <p14:creationId xmlns:p14="http://schemas.microsoft.com/office/powerpoint/2010/main" val="37498488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61928" y="-71365"/>
            <a:ext cx="7582327" cy="1325563"/>
          </a:xfrm>
        </p:spPr>
        <p:txBody>
          <a:bodyPr>
            <a:normAutofit/>
          </a:bodyPr>
          <a:lstStyle/>
          <a:p>
            <a:r>
              <a:rPr lang="en-US" sz="3200" dirty="0"/>
              <a:t>Generic anatomy of a genome browser</a:t>
            </a:r>
          </a:p>
        </p:txBody>
      </p:sp>
      <p:grpSp>
        <p:nvGrpSpPr>
          <p:cNvPr id="14" name="Group 13"/>
          <p:cNvGrpSpPr/>
          <p:nvPr/>
        </p:nvGrpSpPr>
        <p:grpSpPr>
          <a:xfrm>
            <a:off x="3333965" y="1325563"/>
            <a:ext cx="7668372" cy="5048250"/>
            <a:chOff x="2066925" y="1524000"/>
            <a:chExt cx="7668372" cy="5048250"/>
          </a:xfrm>
        </p:grpSpPr>
        <p:sp>
          <p:nvSpPr>
            <p:cNvPr id="13" name="Rectangle 12"/>
            <p:cNvSpPr/>
            <p:nvPr/>
          </p:nvSpPr>
          <p:spPr>
            <a:xfrm>
              <a:off x="2066925" y="1524000"/>
              <a:ext cx="7667625" cy="885825"/>
            </a:xfrm>
            <a:prstGeom prst="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2067672" y="2409826"/>
              <a:ext cx="7667625" cy="442912"/>
            </a:xfrm>
            <a:prstGeom prst="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p:cNvSpPr/>
            <p:nvPr/>
          </p:nvSpPr>
          <p:spPr>
            <a:xfrm>
              <a:off x="2066925" y="2852738"/>
              <a:ext cx="7667625" cy="1328737"/>
            </a:xfrm>
            <a:prstGeom prst="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2066925" y="4181475"/>
              <a:ext cx="7667625" cy="2390775"/>
            </a:xfrm>
            <a:prstGeom prst="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 name="Group 3">
            <a:extLst>
              <a:ext uri="{FF2B5EF4-FFF2-40B4-BE49-F238E27FC236}">
                <a16:creationId xmlns:a16="http://schemas.microsoft.com/office/drawing/2014/main" id="{284B8A8D-E4E7-EE3F-FC54-C237DCF3ECC8}"/>
              </a:ext>
            </a:extLst>
          </p:cNvPr>
          <p:cNvGrpSpPr/>
          <p:nvPr/>
        </p:nvGrpSpPr>
        <p:grpSpPr>
          <a:xfrm>
            <a:off x="809466" y="1399765"/>
            <a:ext cx="2524125" cy="4114800"/>
            <a:chOff x="809466" y="1399765"/>
            <a:chExt cx="2524125" cy="4114800"/>
          </a:xfrm>
        </p:grpSpPr>
        <p:sp>
          <p:nvSpPr>
            <p:cNvPr id="15" name="TextBox 14"/>
            <p:cNvSpPr txBox="1"/>
            <p:nvPr/>
          </p:nvSpPr>
          <p:spPr>
            <a:xfrm>
              <a:off x="809466" y="2043417"/>
              <a:ext cx="2524125" cy="2585323"/>
            </a:xfrm>
            <a:prstGeom prst="rect">
              <a:avLst/>
            </a:prstGeom>
            <a:noFill/>
          </p:spPr>
          <p:txBody>
            <a:bodyPr wrap="square" rtlCol="0">
              <a:spAutoFit/>
            </a:bodyPr>
            <a:lstStyle/>
            <a:p>
              <a:r>
                <a:rPr lang="en-US" dirty="0"/>
                <a:t>Tracks:</a:t>
              </a:r>
            </a:p>
            <a:p>
              <a:pPr marL="285750" indent="-285750">
                <a:buFont typeface="Arial" panose="020B0604020202020204" pitchFamily="34" charset="0"/>
                <a:buChar char="•"/>
              </a:pPr>
              <a:r>
                <a:rPr lang="en-US" dirty="0"/>
                <a:t>Features</a:t>
              </a:r>
            </a:p>
            <a:p>
              <a:pPr marL="742950" lvl="1" indent="-285750">
                <a:buFont typeface="Arial" panose="020B0604020202020204" pitchFamily="34" charset="0"/>
                <a:buChar char="•"/>
              </a:pPr>
              <a:r>
                <a:rPr lang="en-US" dirty="0"/>
                <a:t>Annotations</a:t>
              </a:r>
            </a:p>
            <a:p>
              <a:pPr marL="742950" lvl="1" indent="-285750">
                <a:buFont typeface="Arial" panose="020B0604020202020204" pitchFamily="34" charset="0"/>
                <a:buChar char="•"/>
              </a:pPr>
              <a:r>
                <a:rPr lang="en-US" dirty="0"/>
                <a:t>Assay regions</a:t>
              </a:r>
            </a:p>
            <a:p>
              <a:pPr marL="742950" lvl="1" indent="-285750">
                <a:buFont typeface="Arial" panose="020B0604020202020204" pitchFamily="34" charset="0"/>
                <a:buChar char="•"/>
              </a:pPr>
              <a:r>
                <a:rPr lang="en-US" dirty="0"/>
                <a:t>Ref sequence</a:t>
              </a:r>
            </a:p>
            <a:p>
              <a:pPr marL="742950" lvl="1" indent="-285750">
                <a:buFont typeface="Arial" panose="020B0604020202020204" pitchFamily="34" charset="0"/>
                <a:buChar char="•"/>
              </a:pPr>
              <a:r>
                <a:rPr lang="en-US" dirty="0"/>
                <a:t>Transcripts</a:t>
              </a:r>
            </a:p>
            <a:p>
              <a:pPr marL="285750" indent="-285750">
                <a:buFont typeface="Arial" panose="020B0604020202020204" pitchFamily="34" charset="0"/>
                <a:buChar char="•"/>
              </a:pPr>
              <a:r>
                <a:rPr lang="en-US" dirty="0"/>
                <a:t>Sample data</a:t>
              </a:r>
            </a:p>
            <a:p>
              <a:pPr marL="742950" lvl="1" indent="-285750">
                <a:buFont typeface="Arial" panose="020B0604020202020204" pitchFamily="34" charset="0"/>
                <a:buChar char="•"/>
              </a:pPr>
              <a:r>
                <a:rPr lang="en-US" dirty="0"/>
                <a:t>Reads</a:t>
              </a:r>
            </a:p>
            <a:p>
              <a:pPr marL="742950" lvl="1" indent="-285750">
                <a:buFont typeface="Arial" panose="020B0604020202020204" pitchFamily="34" charset="0"/>
                <a:buChar char="•"/>
              </a:pPr>
              <a:r>
                <a:rPr lang="en-US" dirty="0"/>
                <a:t>Coverage depth</a:t>
              </a:r>
            </a:p>
          </p:txBody>
        </p:sp>
        <p:cxnSp>
          <p:nvCxnSpPr>
            <p:cNvPr id="20" name="Straight Arrow Connector 19"/>
            <p:cNvCxnSpPr/>
            <p:nvPr/>
          </p:nvCxnSpPr>
          <p:spPr>
            <a:xfrm flipV="1">
              <a:off x="1924263" y="1399765"/>
              <a:ext cx="0" cy="885825"/>
            </a:xfrm>
            <a:prstGeom prst="straightConnector1">
              <a:avLst/>
            </a:prstGeom>
            <a:ln w="3810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1924263" y="4628740"/>
              <a:ext cx="0" cy="885825"/>
            </a:xfrm>
            <a:prstGeom prst="straightConnector1">
              <a:avLst/>
            </a:prstGeom>
            <a:ln w="38100">
              <a:solidFill>
                <a:srgbClr val="00206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DCE243D6-5B64-B9F3-B435-565E611E95F5}"/>
              </a:ext>
            </a:extLst>
          </p:cNvPr>
          <p:cNvGrpSpPr/>
          <p:nvPr/>
        </p:nvGrpSpPr>
        <p:grpSpPr>
          <a:xfrm>
            <a:off x="4667465" y="831336"/>
            <a:ext cx="5153025" cy="369332"/>
            <a:chOff x="4667465" y="831336"/>
            <a:chExt cx="5153025" cy="369332"/>
          </a:xfrm>
        </p:grpSpPr>
        <p:cxnSp>
          <p:nvCxnSpPr>
            <p:cNvPr id="24" name="Straight Arrow Connector 23"/>
            <p:cNvCxnSpPr/>
            <p:nvPr/>
          </p:nvCxnSpPr>
          <p:spPr>
            <a:xfrm flipH="1">
              <a:off x="4667465" y="1016001"/>
              <a:ext cx="942975" cy="1"/>
            </a:xfrm>
            <a:prstGeom prst="straightConnector1">
              <a:avLst/>
            </a:prstGeom>
            <a:ln w="3810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a:off x="8877515" y="1016001"/>
              <a:ext cx="942975" cy="1"/>
            </a:xfrm>
            <a:prstGeom prst="straightConnector1">
              <a:avLst/>
            </a:prstGeom>
            <a:ln w="38100">
              <a:solidFill>
                <a:srgbClr val="00206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029540" y="831336"/>
              <a:ext cx="2524125" cy="369332"/>
            </a:xfrm>
            <a:prstGeom prst="rect">
              <a:avLst/>
            </a:prstGeom>
            <a:noFill/>
          </p:spPr>
          <p:txBody>
            <a:bodyPr wrap="square" rtlCol="0">
              <a:spAutoFit/>
            </a:bodyPr>
            <a:lstStyle/>
            <a:p>
              <a:r>
                <a:rPr lang="en-US" dirty="0"/>
                <a:t>Genomic position(s)</a:t>
              </a:r>
            </a:p>
          </p:txBody>
        </p:sp>
      </p:grpSp>
    </p:spTree>
    <p:extLst>
      <p:ext uri="{BB962C8B-B14F-4D97-AF65-F5344CB8AC3E}">
        <p14:creationId xmlns:p14="http://schemas.microsoft.com/office/powerpoint/2010/main" val="3773554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2270" y="180485"/>
            <a:ext cx="3594243" cy="1325563"/>
          </a:xfrm>
        </p:spPr>
        <p:txBody>
          <a:bodyPr/>
          <a:lstStyle/>
          <a:p>
            <a:r>
              <a:rPr lang="en-US" dirty="0"/>
              <a:t>Start up IGV</a:t>
            </a:r>
          </a:p>
        </p:txBody>
      </p:sp>
      <p:sp>
        <p:nvSpPr>
          <p:cNvPr id="3" name="Content Placeholder 2"/>
          <p:cNvSpPr>
            <a:spLocks noGrp="1"/>
          </p:cNvSpPr>
          <p:nvPr>
            <p:ph idx="1"/>
          </p:nvPr>
        </p:nvSpPr>
        <p:spPr>
          <a:xfrm>
            <a:off x="542926" y="1749434"/>
            <a:ext cx="11123210" cy="1481207"/>
          </a:xfrm>
        </p:spPr>
        <p:txBody>
          <a:bodyPr>
            <a:noAutofit/>
          </a:bodyPr>
          <a:lstStyle/>
          <a:p>
            <a:r>
              <a:rPr lang="en-US" sz="1800" dirty="0">
                <a:hlinkClick r:id="rId2"/>
              </a:rPr>
              <a:t>http://routbort.org/igv/igv-message.jnlp</a:t>
            </a:r>
            <a:r>
              <a:rPr lang="en-US" sz="1800" dirty="0"/>
              <a:t> </a:t>
            </a:r>
            <a:br>
              <a:rPr lang="en-US" sz="1800" dirty="0"/>
            </a:br>
            <a:br>
              <a:rPr lang="en-US" sz="1800" dirty="0"/>
            </a:br>
            <a:r>
              <a:rPr lang="en-US" sz="1800" dirty="0"/>
              <a:t>Assumes Java installed/configured. This will attempt to start IGV and display a decorative set of simulated sequence alignments.  May have to add </a:t>
            </a:r>
            <a:r>
              <a:rPr lang="en-US" sz="1800" dirty="0">
                <a:hlinkClick r:id="rId3"/>
              </a:rPr>
              <a:t>http://routbort.org</a:t>
            </a:r>
            <a:r>
              <a:rPr lang="en-US" sz="1800" dirty="0"/>
              <a:t> to “Trusted sites” in Java control panel</a:t>
            </a:r>
          </a:p>
          <a:p>
            <a:r>
              <a:rPr lang="en-US" sz="1800" dirty="0"/>
              <a:t>Alternatively, download and install the latest version of IGV appropriate for your laptop from the IGV downloads page previously cited, and run IGV</a:t>
            </a:r>
          </a:p>
        </p:txBody>
      </p:sp>
      <p:pic>
        <p:nvPicPr>
          <p:cNvPr id="8" name="Picture 7">
            <a:extLst>
              <a:ext uri="{FF2B5EF4-FFF2-40B4-BE49-F238E27FC236}">
                <a16:creationId xmlns:a16="http://schemas.microsoft.com/office/drawing/2014/main" id="{D9AD2ECA-B738-A549-ACB2-B7805B0A76F8}"/>
              </a:ext>
            </a:extLst>
          </p:cNvPr>
          <p:cNvPicPr>
            <a:picLocks noChangeAspect="1"/>
          </p:cNvPicPr>
          <p:nvPr/>
        </p:nvPicPr>
        <p:blipFill>
          <a:blip r:embed="rId4"/>
          <a:stretch>
            <a:fillRect/>
          </a:stretch>
        </p:blipFill>
        <p:spPr>
          <a:xfrm>
            <a:off x="4682270" y="3717412"/>
            <a:ext cx="5038095" cy="2047619"/>
          </a:xfrm>
          <a:prstGeom prst="rect">
            <a:avLst/>
          </a:prstGeom>
        </p:spPr>
      </p:pic>
    </p:spTree>
    <p:extLst>
      <p:ext uri="{BB962C8B-B14F-4D97-AF65-F5344CB8AC3E}">
        <p14:creationId xmlns:p14="http://schemas.microsoft.com/office/powerpoint/2010/main" val="36280105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2287" y="1139660"/>
            <a:ext cx="8589505" cy="5718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2" name="Group 11"/>
          <p:cNvGrpSpPr/>
          <p:nvPr/>
        </p:nvGrpSpPr>
        <p:grpSpPr>
          <a:xfrm>
            <a:off x="126125" y="1513497"/>
            <a:ext cx="4369697" cy="2472533"/>
            <a:chOff x="126125" y="1513497"/>
            <a:chExt cx="4369697" cy="2472533"/>
          </a:xfrm>
        </p:grpSpPr>
        <p:sp>
          <p:nvSpPr>
            <p:cNvPr id="5" name="TextBox 4"/>
            <p:cNvSpPr txBox="1"/>
            <p:nvPr/>
          </p:nvSpPr>
          <p:spPr>
            <a:xfrm>
              <a:off x="126125" y="3462810"/>
              <a:ext cx="2964658" cy="523220"/>
            </a:xfrm>
            <a:prstGeom prst="rect">
              <a:avLst/>
            </a:prstGeom>
            <a:noFill/>
          </p:spPr>
          <p:txBody>
            <a:bodyPr wrap="none" rtlCol="0">
              <a:spAutoFit/>
            </a:bodyPr>
            <a:lstStyle/>
            <a:p>
              <a:r>
                <a:rPr lang="en-US" sz="2800" b="1" dirty="0">
                  <a:solidFill>
                    <a:srgbClr val="7030A0"/>
                  </a:solidFill>
                </a:rPr>
                <a:t>Reference genome</a:t>
              </a:r>
            </a:p>
          </p:txBody>
        </p:sp>
        <p:sp>
          <p:nvSpPr>
            <p:cNvPr id="6" name="Oval 5"/>
            <p:cNvSpPr/>
            <p:nvPr/>
          </p:nvSpPr>
          <p:spPr>
            <a:xfrm>
              <a:off x="3381760" y="1513497"/>
              <a:ext cx="1114062" cy="399394"/>
            </a:xfrm>
            <a:prstGeom prst="ellipse">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flipV="1">
              <a:off x="1355834" y="1713194"/>
              <a:ext cx="1933904" cy="1749616"/>
            </a:xfrm>
            <a:prstGeom prst="straightConnector1">
              <a:avLst/>
            </a:prstGeom>
            <a:ln w="57150">
              <a:solidFill>
                <a:srgbClr val="7030A0"/>
              </a:solidFill>
              <a:tailEnd type="arrow"/>
            </a:ln>
          </p:spPr>
          <p:style>
            <a:lnRef idx="1">
              <a:schemeClr val="accent1"/>
            </a:lnRef>
            <a:fillRef idx="0">
              <a:schemeClr val="accent1"/>
            </a:fillRef>
            <a:effectRef idx="0">
              <a:schemeClr val="accent1"/>
            </a:effectRef>
            <a:fontRef idx="minor">
              <a:schemeClr val="tx1"/>
            </a:fontRef>
          </p:style>
        </p:cxnSp>
      </p:grpSp>
      <p:sp>
        <p:nvSpPr>
          <p:cNvPr id="3" name="Title 1"/>
          <p:cNvSpPr txBox="1">
            <a:spLocks/>
          </p:cNvSpPr>
          <p:nvPr/>
        </p:nvSpPr>
        <p:spPr>
          <a:xfrm>
            <a:off x="4086385" y="-163527"/>
            <a:ext cx="542491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317CBC"/>
                </a:solidFill>
                <a:latin typeface="+mj-lt"/>
                <a:ea typeface="+mj-ea"/>
                <a:cs typeface="+mj-cs"/>
              </a:defRPr>
            </a:lvl1pPr>
          </a:lstStyle>
          <a:p>
            <a:r>
              <a:rPr lang="en-US"/>
              <a:t>Anatomy of IGV</a:t>
            </a:r>
            <a:endParaRPr lang="en-US" dirty="0"/>
          </a:p>
        </p:txBody>
      </p:sp>
    </p:spTree>
    <p:extLst>
      <p:ext uri="{BB962C8B-B14F-4D97-AF65-F5344CB8AC3E}">
        <p14:creationId xmlns:p14="http://schemas.microsoft.com/office/powerpoint/2010/main" val="3236291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AMP 2025 slide templates - photography permitted 10-08-25" id="{D5B2F1D8-69F8-4EDC-B8AF-7A9008CA5186}" vid="{9DD0A33E-6562-4312-B09F-810DFAAA7CD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AMP 2025 slide templates - photography permitted 10-08-25</Template>
  <TotalTime>1169</TotalTime>
  <Words>3688</Words>
  <Application>Microsoft Office PowerPoint</Application>
  <PresentationFormat>Widescreen</PresentationFormat>
  <Paragraphs>406</Paragraphs>
  <Slides>67</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67</vt:i4>
      </vt:variant>
    </vt:vector>
  </HeadingPairs>
  <TitlesOfParts>
    <vt:vector size="73" baseType="lpstr">
      <vt:lpstr>Aptos</vt:lpstr>
      <vt:lpstr>Aptos Display</vt:lpstr>
      <vt:lpstr>Arial</vt:lpstr>
      <vt:lpstr>Consolas</vt:lpstr>
      <vt:lpstr>OpenSansSemiBold</vt:lpstr>
      <vt:lpstr>Office Theme</vt:lpstr>
      <vt:lpstr>Hand-on Workshop: Visualizing NGS Data and Genomic Alterations using IGV</vt:lpstr>
      <vt:lpstr>Hand-on Workshop: Visualizing NGS Data and Genomic Alterations using IGV</vt:lpstr>
      <vt:lpstr>PowerPoint Presentation</vt:lpstr>
      <vt:lpstr>IGV – Integrative Genomics Viewer</vt:lpstr>
      <vt:lpstr>Tutorial Outline</vt:lpstr>
      <vt:lpstr>The Website</vt:lpstr>
      <vt:lpstr>Generic anatomy of a genome browser</vt:lpstr>
      <vt:lpstr>Start up IGV</vt:lpstr>
      <vt:lpstr>PowerPoint Presentation</vt:lpstr>
      <vt:lpstr>PowerPoint Presentation</vt:lpstr>
      <vt:lpstr>PowerPoint Presentation</vt:lpstr>
      <vt:lpstr>PowerPoint Presentation</vt:lpstr>
      <vt:lpstr>PowerPoint Presentation</vt:lpstr>
      <vt:lpstr>PowerPoint Presentation</vt:lpstr>
      <vt:lpstr>Reference genome</vt:lpstr>
      <vt:lpstr>PowerPoint Presentation</vt:lpstr>
      <vt:lpstr>IGV and the reference genome</vt:lpstr>
      <vt:lpstr>IGV and the reference genome</vt:lpstr>
      <vt:lpstr>The simplest reference genome</vt:lpstr>
      <vt:lpstr>PowerPoint Presentation</vt:lpstr>
      <vt:lpstr>Loading a FASTA reference genome</vt:lpstr>
      <vt:lpstr>Loading a FASTA reference genome</vt:lpstr>
      <vt:lpstr>Navigation box</vt:lpstr>
      <vt:lpstr>Adding a sequence alignment track</vt:lpstr>
      <vt:lpstr>Adding a sequence alignment track</vt:lpstr>
      <vt:lpstr>PowerPoint Presentation</vt:lpstr>
      <vt:lpstr>PowerPoint Presentation</vt:lpstr>
      <vt:lpstr>PowerPoint Presentation</vt:lpstr>
      <vt:lpstr>PowerPoint Presentation</vt:lpstr>
      <vt:lpstr>The Ubiquitous Tooltip/Hover</vt:lpstr>
      <vt:lpstr>Ambiguity/degeneracy in alignment</vt:lpstr>
      <vt:lpstr>PowerPoint Presentation</vt:lpstr>
      <vt:lpstr>A case of colorectal (CRC) adenocarcinoma (and lots of parameters to play with)</vt:lpstr>
      <vt:lpstr>PowerPoint Presentation</vt:lpstr>
      <vt:lpstr>PowerPoint Presentation</vt:lpstr>
      <vt:lpstr>PowerPoint Presentation</vt:lpstr>
      <vt:lpstr>A case of colorectal (CRC) adenocarcinoma</vt:lpstr>
      <vt:lpstr>Collapsing Sidetrack</vt:lpstr>
      <vt:lpstr>PowerPoint Presentation</vt:lpstr>
      <vt:lpstr>PowerPoint Presentation</vt:lpstr>
      <vt:lpstr>Custom location lists</vt:lpstr>
      <vt:lpstr>Custom location lists</vt:lpstr>
      <vt:lpstr>Parameter and display play</vt:lpstr>
      <vt:lpstr>Downsampling</vt:lpstr>
      <vt:lpstr>Highlighting SNVs via VAF </vt:lpstr>
      <vt:lpstr>Soft clipping</vt:lpstr>
      <vt:lpstr>Alignment visibility</vt:lpstr>
      <vt:lpstr>PowerPoint Presentation</vt:lpstr>
      <vt:lpstr>Display play</vt:lpstr>
      <vt:lpstr>A case of melanoma</vt:lpstr>
      <vt:lpstr>PowerPoint Presentation</vt:lpstr>
      <vt:lpstr>The Importance of being Aligned</vt:lpstr>
      <vt:lpstr>Missing reads?</vt:lpstr>
      <vt:lpstr>Showing soft-clipped bases . . .</vt:lpstr>
      <vt:lpstr>Showing soft-clipped bases . . .</vt:lpstr>
      <vt:lpstr>PowerPoint Presentation</vt:lpstr>
      <vt:lpstr>A case of myeloproliferative disorder</vt:lpstr>
      <vt:lpstr>PowerPoint Presentation</vt:lpstr>
      <vt:lpstr>A case of myeloproliferative disorder</vt:lpstr>
      <vt:lpstr>Structural rearrangements</vt:lpstr>
      <vt:lpstr>cDNA</vt:lpstr>
      <vt:lpstr>cDNA</vt:lpstr>
      <vt:lpstr>How do we want to assess a fusion candidate</vt:lpstr>
      <vt:lpstr>How do we want to assess a fusion candidate</vt:lpstr>
      <vt:lpstr>Assessing frame of transcript</vt:lpstr>
      <vt:lpstr>Fusions - genomic</vt:lpstr>
      <vt:lpstr>Take home messages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Angela Hopp</dc:creator>
  <cp:lastModifiedBy>Routbort,Mark J</cp:lastModifiedBy>
  <cp:revision>9</cp:revision>
  <dcterms:created xsi:type="dcterms:W3CDTF">2025-10-13T17:59:03Z</dcterms:created>
  <dcterms:modified xsi:type="dcterms:W3CDTF">2025-11-14T17:32:37Z</dcterms:modified>
</cp:coreProperties>
</file>